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3" r:id="rId5"/>
    <p:sldMasterId id="2147483695" r:id="rId6"/>
  </p:sldMasterIdLst>
  <p:notesMasterIdLst>
    <p:notesMasterId r:id="rId10"/>
  </p:notesMasterIdLst>
  <p:sldIdLst>
    <p:sldId id="1983" r:id="rId7"/>
    <p:sldId id="499" r:id="rId8"/>
    <p:sldId id="500" r:id="rId9"/>
    <p:sldId id="1906" r:id="rId11"/>
    <p:sldId id="1641" r:id="rId12"/>
    <p:sldId id="1602" r:id="rId13"/>
    <p:sldId id="1501" r:id="rId14"/>
    <p:sldId id="1917" r:id="rId15"/>
    <p:sldId id="1771" r:id="rId16"/>
    <p:sldId id="1984" r:id="rId17"/>
    <p:sldId id="1920" r:id="rId18"/>
    <p:sldId id="1979" r:id="rId19"/>
    <p:sldId id="1978" r:id="rId20"/>
    <p:sldId id="1985" r:id="rId21"/>
    <p:sldId id="387" r:id="rId22"/>
    <p:sldId id="480" r:id="rId23"/>
    <p:sldId id="275" r:id="rId24"/>
    <p:sldId id="494" r:id="rId25"/>
    <p:sldId id="1915" r:id="rId26"/>
    <p:sldId id="302" r:id="rId27"/>
    <p:sldId id="1986" r:id="rId28"/>
    <p:sldId id="303" r:id="rId29"/>
    <p:sldId id="306" r:id="rId30"/>
    <p:sldId id="304" r:id="rId31"/>
    <p:sldId id="312" r:id="rId32"/>
    <p:sldId id="1987" r:id="rId33"/>
    <p:sldId id="1910" r:id="rId34"/>
    <p:sldId id="1911" r:id="rId35"/>
    <p:sldId id="548" r:id="rId36"/>
    <p:sldId id="550" r:id="rId37"/>
    <p:sldId id="561" r:id="rId38"/>
    <p:sldId id="1988" r:id="rId39"/>
    <p:sldId id="1989" r:id="rId40"/>
    <p:sldId id="463" r:id="rId41"/>
    <p:sldId id="1990" r:id="rId42"/>
    <p:sldId id="1991" r:id="rId43"/>
    <p:sldId id="1992" r:id="rId44"/>
    <p:sldId id="1994" r:id="rId45"/>
    <p:sldId id="2005" r:id="rId46"/>
    <p:sldId id="279" r:id="rId47"/>
    <p:sldId id="264" r:id="rId48"/>
    <p:sldId id="265" r:id="rId49"/>
    <p:sldId id="285" r:id="rId50"/>
    <p:sldId id="292" r:id="rId51"/>
    <p:sldId id="1582" r:id="rId52"/>
    <p:sldId id="2008" r:id="rId53"/>
    <p:sldId id="298" r:id="rId54"/>
    <p:sldId id="301" r:id="rId55"/>
    <p:sldId id="2006" r:id="rId56"/>
    <p:sldId id="1999" r:id="rId57"/>
    <p:sldId id="392" r:id="rId58"/>
    <p:sldId id="523" r:id="rId59"/>
    <p:sldId id="417" r:id="rId60"/>
    <p:sldId id="419" r:id="rId61"/>
    <p:sldId id="421" r:id="rId62"/>
    <p:sldId id="2002" r:id="rId63"/>
    <p:sldId id="2030" r:id="rId64"/>
    <p:sldId id="1996" r:id="rId65"/>
    <p:sldId id="1997" r:id="rId66"/>
    <p:sldId id="513" r:id="rId67"/>
    <p:sldId id="2031" r:id="rId68"/>
    <p:sldId id="1964" r:id="rId69"/>
    <p:sldId id="2029" r:id="rId70"/>
    <p:sldId id="535" r:id="rId71"/>
    <p:sldId id="537" r:id="rId72"/>
    <p:sldId id="536" r:id="rId73"/>
    <p:sldId id="538" r:id="rId74"/>
  </p:sldIdLst>
  <p:sldSz cx="9144000" cy="6858000" type="screen4x3"/>
  <p:notesSz cx="6858000" cy="9144000"/>
  <p:custDataLst>
    <p:tags r:id="rId7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356" autoAdjust="0"/>
  </p:normalViewPr>
  <p:slideViewPr>
    <p:cSldViewPr snapToGrid="0">
      <p:cViewPr>
        <p:scale>
          <a:sx n="66" d="100"/>
          <a:sy n="66" d="100"/>
        </p:scale>
        <p:origin x="63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8" Type="http://schemas.openxmlformats.org/officeDocument/2006/relationships/tags" Target="tags/tag1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BD3E6-5C40-4B6C-98B7-676FAA706F6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counter.net/blog/2015/11/23/10922_how-many-words-harry-potter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fe=off&amp;sxsrf=ALeKk02ixPsZsghrU3NAGcR_mrck3NNm-Q:1610645505977&amp;q=%E8%AB%AB%E5%B1%B1%E5%89%B5&amp;stick=H4sIAAAAAAAAAONgVuLSz9U3yDaKtygxf8Royi3w8sc9YSmdSWtOXmNU4-IKzsgvd80rySypFJLgYoOy-KR4uJC08Sxi5XyxevXTjRufdm4FAO0Ck55SAAA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7" Type="http://schemas.openxmlformats.org/officeDocument/2006/relationships/hyperlink" Target="https://ai.googleblog.com/2020/02/exploring-transfer-learning-with-t5.html" TargetMode="External"/><Relationship Id="rId6" Type="http://schemas.openxmlformats.org/officeDocument/2006/relationships/hyperlink" Target="https://cloud.google.com/dataflow/" TargetMode="External"/><Relationship Id="rId5" Type="http://schemas.openxmlformats.org/officeDocument/2006/relationships/hyperlink" Target="https://beam.apache.org/" TargetMode="External"/><Relationship Id="rId4" Type="http://schemas.openxmlformats.org/officeDocument/2006/relationships/hyperlink" Target="https://commoncrawl.org/" TargetMode="External"/><Relationship Id="rId3" Type="http://schemas.openxmlformats.org/officeDocument/2006/relationships/hyperlink" Target="https://www.tensorflow.org/datasets/catalog/c4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WOWFdmI_f18Vo2HpxaVrauzlnAAWw2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4mucfpksywv.cloudfront.net/better-language-models/language_models_are_unsupervised_multitask_learners.pd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nguage_code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nguage_code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03.09246" TargetMode="External"/><Relationship Id="rId7" Type="http://schemas.openxmlformats.org/officeDocument/2006/relationships/hyperlink" Target="https://arxiv.org/pdf/1803.07728.pdf" TargetMode="External"/><Relationship Id="rId6" Type="http://schemas.openxmlformats.org/officeDocument/2006/relationships/hyperlink" Target="https://arxiv.org/abs/1905.00546" TargetMode="External"/><Relationship Id="rId5" Type="http://schemas.openxmlformats.org/officeDocument/2006/relationships/hyperlink" Target="https://arxiv.org/abs/1911.04252" TargetMode="External"/><Relationship Id="rId4" Type="http://schemas.openxmlformats.org/officeDocument/2006/relationships/hyperlink" Target="https://www.untitled-ai.com/understanding-self-supervised-contrastive-learning.html" TargetMode="External"/><Relationship Id="rId3" Type="http://schemas.openxmlformats.org/officeDocument/2006/relationships/hyperlink" Target="https://arxiv.org/pdf/2011.10566v1.pd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4" Type="http://schemas.openxmlformats.org/officeDocument/2006/relationships/hyperlink" Target="https://disp.cc/b/115-bC2b" TargetMode="External"/><Relationship Id="rId3" Type="http://schemas.openxmlformats.org/officeDocument/2006/relationships/hyperlink" Target="https://talktotransformer.com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 &amp; PALs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rojected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ttention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ayers)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Do I have to mention adaptor???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premise</a:t>
            </a:r>
            <a:r>
              <a:rPr lang="zh-TW" altLang="zh-TW" dirty="0"/>
              <a:t>前提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 panose="020B0503030403020204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 (E.g. </a:t>
            </a:r>
            <a:r>
              <a:rPr lang="en-US" altLang="zh-TW" sz="1200" dirty="0" err="1"/>
              <a:t>SQuAD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 panose="020B0503030403020204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 panose="020B0503030403020204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(</a:t>
            </a:r>
            <a:r>
              <a:rPr lang="zh-TW" altLang="en-US" sz="1200" dirty="0"/>
              <a:t>哈利波特全套約 </a:t>
            </a:r>
            <a:r>
              <a:rPr lang="en-US" altLang="zh-TW" sz="1200" dirty="0"/>
              <a:t>100 </a:t>
            </a:r>
            <a:r>
              <a:rPr lang="zh-TW" altLang="en-US" sz="1200" dirty="0"/>
              <a:t>萬個詞</a:t>
            </a:r>
            <a:r>
              <a:rPr lang="en-US" altLang="zh-TW" sz="1200" dirty="0"/>
              <a:t>)</a:t>
            </a:r>
            <a:endParaRPr lang="zh-TW" altLang="en-US" sz="1200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BERT</a:t>
            </a:r>
            <a:r>
              <a:rPr lang="zh-TW" altLang="en-US" sz="1200" dirty="0"/>
              <a:t> </a:t>
            </a:r>
            <a:r>
              <a:rPr lang="en-US" altLang="zh-TW" sz="1200" dirty="0"/>
              <a:t>(</a:t>
            </a:r>
            <a:r>
              <a:rPr lang="zh-TW" altLang="en-US" sz="1200" dirty="0"/>
              <a:t>一個巨大的 </a:t>
            </a:r>
            <a:r>
              <a:rPr lang="en-US" altLang="zh-TW" sz="1200" dirty="0"/>
              <a:t>LM) </a:t>
            </a:r>
            <a:r>
              <a:rPr lang="zh-TW" altLang="en-US" sz="1200" dirty="0"/>
              <a:t>用了 </a:t>
            </a:r>
            <a:r>
              <a:rPr lang="en-US" altLang="zh-TW" sz="1200" dirty="0"/>
              <a:t>30 </a:t>
            </a:r>
            <a:r>
              <a:rPr lang="zh-TW" altLang="en-US" sz="1200" dirty="0"/>
              <a:t>億個以上的詞</a:t>
            </a: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=====</a:t>
            </a:r>
            <a:endParaRPr lang="en-US" altLang="zh-TW" dirty="0"/>
          </a:p>
          <a:p>
            <a:r>
              <a:rPr lang="en-US" altLang="zh-TW" dirty="0"/>
              <a:t>12500 x 60 x 130 = 97,500,000 (</a:t>
            </a:r>
            <a:r>
              <a:rPr lang="zh-TW" altLang="en-US" dirty="0"/>
              <a:t>將近 一億</a:t>
            </a:r>
            <a:r>
              <a:rPr lang="en-US" altLang="zh-TW" dirty="0"/>
              <a:t>)</a:t>
            </a:r>
            <a:endParaRPr lang="en-US" altLang="zh-TW" dirty="0"/>
          </a:p>
          <a:p>
            <a:r>
              <a:rPr lang="en-US" altLang="zh-TW" dirty="0"/>
              <a:t>English </a:t>
            </a:r>
            <a:r>
              <a:rPr lang="en-US" altLang="zh-TW" dirty="0" err="1"/>
              <a:t>Gigaword</a:t>
            </a:r>
            <a:r>
              <a:rPr lang="en-US" altLang="zh-TW" dirty="0"/>
              <a:t> corpus (1200M words</a:t>
            </a:r>
            <a:endParaRPr lang="en-US" altLang="zh-TW" dirty="0"/>
          </a:p>
          <a:p>
            <a:r>
              <a:rPr lang="en-US" altLang="zh-TW" b="1" dirty="0"/>
              <a:t>the Harry Potter books contain 1,084,170 words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 typical speaking pace of 130 words per minute, a 1 minute speech will be about 130 words.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>
                <a:hlinkClick r:id="rId3"/>
              </a:rPr>
              <a:t>https://wordcounter.net/blog/2015/11/23/10922_how-many-words-harry-potter.html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DD4B39"/>
                </a:solidFill>
                <a:effectLst/>
                <a:latin typeface="Arial" panose="020B0604020202020204" pitchFamily="34" charset="0"/>
              </a:rPr>
              <a:t>some spoil here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超巨大巨人</a:t>
            </a:r>
            <a:endParaRPr lang="en-US" altLang="zh-TW" dirty="0"/>
          </a:p>
          <a:p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諫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ㄐㄧㄢˋ</a:t>
            </a:r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山創</a:t>
            </a:r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貝爾托特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胡佛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Bertholdt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Hoover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BBBBBB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「進擊的巨人可以窺視未來繼承 者的記憶，也就是說它能看到未來。」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[Song, et al., ICML’19]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[Lewis, et al., arXiv’19]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Permutation / Rotation do not perform well.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Text Infilling  is consistently good.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The </a:t>
            </a:r>
            <a:r>
              <a:rPr lang="en-US" altLang="zh-TW" b="0" i="0" u="none" strike="noStrike" dirty="0">
                <a:effectLst/>
                <a:latin typeface="-apple-system"/>
                <a:hlinkClick r:id="rId3"/>
              </a:rPr>
              <a:t>C4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 dataset we created for unsupervised pre-training is available in TensorFlow Datasets, but it requires a significant amount of bandwidth for downloading the raw </a:t>
            </a:r>
            <a:r>
              <a:rPr lang="en-US" altLang="zh-TW" b="0" i="0" u="none" strike="noStrike" dirty="0">
                <a:effectLst/>
                <a:latin typeface="-apple-system"/>
                <a:hlinkClick r:id="rId4"/>
              </a:rPr>
              <a:t>Common Crawl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 scrapes (~7 TB) and compute for its preparation (~335 CPU-days). We suggest you take advantage of the </a:t>
            </a:r>
            <a:r>
              <a:rPr lang="en-US" altLang="zh-TW" b="0" i="0" u="none" strike="noStrike" dirty="0">
                <a:effectLst/>
                <a:latin typeface="-apple-system"/>
                <a:hlinkClick r:id="rId5"/>
              </a:rPr>
              <a:t>Apache Beam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 support in TFDS, which enables distributed preprocessing of the dataset and can be run on </a:t>
            </a:r>
            <a:r>
              <a:rPr lang="en-US" altLang="zh-TW" b="0" i="0" u="none" strike="noStrike" dirty="0">
                <a:effectLst/>
                <a:latin typeface="-apple-system"/>
                <a:hlinkClick r:id="rId6"/>
              </a:rPr>
              <a:t>Google Cloud Dataflow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. With 500 workers, the job should complete in ~16 hours.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Colossal</a:t>
            </a:r>
            <a:r>
              <a:rPr lang="zh-TW" altLang="zh-TW" dirty="0"/>
              <a:t>龐大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柯羅索巨獸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吐槽谷歌</a:t>
            </a:r>
            <a:r>
              <a:rPr lang="en-US" altLang="zh-TW" b="1" dirty="0"/>
              <a:t>T5 Level</a:t>
            </a:r>
            <a:r>
              <a:rPr lang="zh-TW" altLang="en-US" dirty="0"/>
              <a:t>（高級軟件工程師）。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Interesting</a:t>
            </a:r>
            <a:r>
              <a:rPr lang="en-US" altLang="zh-TW" baseline="0" dirty="0"/>
              <a:t> demo: </a:t>
            </a:r>
            <a:r>
              <a:rPr lang="en-US" altLang="zh-TW" dirty="0">
                <a:hlinkClick r:id="rId7"/>
              </a:rPr>
              <a:t>https://ai.googleblog.com/2020/02/exploring-transfer-learning-with-t5.html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67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hlinkClick r:id="rId3"/>
              </a:rPr>
              <a:t>https://colab.research.google.com/drive/1mWOWFdmI_f18Vo2HpxaVrauzlnAAWw2C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https://ppfocus.com/hk/0/di75f00e4.html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You have an universal</a:t>
            </a:r>
            <a:r>
              <a:rPr lang="en-US" altLang="zh-TW" baseline="0" dirty="0"/>
              <a:t> token set for all languages.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Beto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Bentz,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Surprising Cross-Lingual Effectiveness of BERT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https://arxiv.org/abs/1904.09077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B05C139-C0E8-48A3-B6F4-E371988ED7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https://www.youtube.com/watch?v=8rDN1jUI82g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hlinkClick r:id="rId3"/>
              </a:rPr>
              <a:t>https://d4mucfpksywv.cloudfront.net/better-language-models/language_models_are_unsupervised_multitask_learners.pdf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93.6M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340M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1542M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40 GB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7c8edadb92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7c8edadb92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hlinkClick r:id="rId3"/>
              </a:rPr>
              <a:t>https://en.wikipedia.org/wiki/Language_code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</a:t>
            </a:r>
            <a:r>
              <a:rPr lang="zh-TW" altLang="en-US" dirty="0"/>
              <a:t>態文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</a:t>
            </a:r>
            <a:r>
              <a:rPr lang="zh-TW" altLang="en-US" dirty="0"/>
              <a:t>希臘文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7c8edadb92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7c8edadb92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hlinkClick r:id="rId3"/>
              </a:rPr>
              <a:t>https://en.wikipedia.org/wiki/Language_code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</a:t>
            </a:r>
            <a:r>
              <a:rPr lang="zh-TW" altLang="en-US" dirty="0"/>
              <a:t>態文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</a:t>
            </a:r>
            <a:r>
              <a:rPr lang="zh-TW" altLang="en-US" dirty="0"/>
              <a:t>希臘文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https://arxiv.org/abs/1802.05365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https://app.inferkit.com/generate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Two reason: </a:t>
            </a:r>
            <a:endParaRPr lang="en-US" altLang="zh-TW" dirty="0"/>
          </a:p>
          <a:p>
            <a:r>
              <a:rPr lang="en-US" altLang="zh-TW" dirty="0"/>
              <a:t>BERT has done</a:t>
            </a:r>
            <a:endParaRPr lang="en-US" altLang="zh-TW" dirty="0"/>
          </a:p>
          <a:p>
            <a:r>
              <a:rPr lang="en-US" altLang="zh-TW" dirty="0"/>
              <a:t>It is too large ……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effectLst/>
              </a:rPr>
            </a:b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Self-supervised Learning: (or semi-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supervied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 )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Good ref: https://lilianweng.github.io/lil-log/2019/11/10/self-supervised-learning.html</a:t>
            </a:r>
            <a:endParaRPr lang="en-US" altLang="zh-TW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Scenario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Application: text, image, audio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Pretext: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Contrastive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SimCLR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MoCo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Comparison of different approaches: </a:t>
            </a:r>
            <a:r>
              <a:rPr lang="en-US" altLang="zh-TW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https://arxiv.org/pdf/2011.10566v1.pdf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 negative - BOYL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600200" lvl="3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Why it work: </a:t>
            </a:r>
            <a:r>
              <a:rPr lang="en-US" altLang="zh-TW" sz="1100" b="0" i="0" u="sng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4"/>
              </a:rPr>
              <a:t>https://www.untitled-ai.com/understanding-self-supervised-contrastive-learning.html</a:t>
            </a:r>
            <a:r>
              <a:rPr lang="en-US" altLang="zh-TW" sz="11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</a:t>
            </a:r>
            <a:endParaRPr lang="en-US" altLang="zh-TW" sz="1100" b="0" i="0" u="none" strike="noStrike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Prediction 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Reconstruction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Teacher / Student 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Self-training with Noisy Student improves ImageNet classification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Billion-scale semi-supervised learning for image classification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Self-training 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v.s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Self-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supervied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https://medium.com/%E8%BB%9F%E9%AB%94%E4%B9%8B%E5%BF%83/deep-learning-self-training%E7%95%B6%E9%81%93-%E5%B0%8D%E6%AF%94pre-training%E7%9A%84%E5%84%AA%E7%BC%BA%E9%BB%9E-4f1b5a937c5d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task: 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Unsupervised Representation Learning by Predicting Image Rotations </a:t>
            </a: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https://arxiv.org/pdf/1803.07728.pdf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Unsupervised Learning of Visual Representations by Solving Jigsaw Puzzles </a:t>
            </a: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https://arxiv.org/abs/1603.09246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Tracking Emerges by Colorizing Videos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Weird thing: 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dirty="0"/>
              <a:t>https://research.aimultiple.com/self-supervised-learning/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http://superbbenchmark.org/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self-supervised speech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hlinkClick r:id="rId3"/>
              </a:rPr>
              <a:t>https://talktotransformer.com/</a:t>
            </a:r>
            <a:endParaRPr lang="zh-TW" altLang="en-US" dirty="0"/>
          </a:p>
          <a:p>
            <a:r>
              <a:rPr lang="en-US" altLang="zh-TW" dirty="0">
                <a:hlinkClick r:id="rId4"/>
              </a:rPr>
              <a:t>https://disp.cc/b/115-bC2b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əˈtərnē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Switch! </a:t>
            </a:r>
            <a:r>
              <a:rPr lang="zh-TW" altLang="en-US" dirty="0"/>
              <a:t>比玉山高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ˈ</a:t>
            </a:r>
            <a:r>
              <a:rPr lang="en-US" altLang="zh-TW" dirty="0" err="1"/>
              <a:t>anərkē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CLS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] stands for classification.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Downstream Tasks :</a:t>
            </a:r>
            <a:r>
              <a:rPr kumimoji="0" lang="zh-TW" altLang="en-US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task you really want to solve</a:t>
            </a:r>
            <a:endParaRPr kumimoji="0" lang="en-US" altLang="zh-TW" sz="12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Better than directly using </a:t>
            </a:r>
            <a:r>
              <a:rPr kumimoji="0" lang="en-US" altLang="zh-TW" sz="12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labeld</a:t>
            </a:r>
            <a:r>
              <a:rPr kumimoji="0" lang="en-US" altLang="zh-TW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data</a:t>
            </a:r>
            <a:endParaRPr kumimoji="0" lang="zh-TW" altLang="en-US" sz="1200" b="0" i="1" u="sng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COLA: Each example is a sequence of words annotated with whether it is a grammatical English sentence</a:t>
            </a:r>
            <a:endParaRPr lang="en-US" altLang="zh-TW" dirty="0"/>
          </a:p>
          <a:p>
            <a:r>
              <a:rPr lang="en-US" altLang="zh-TW" dirty="0"/>
              <a:t>MRPC: with human annotations for whether the sentences in the pair are semantically equivalent</a:t>
            </a:r>
            <a:endParaRPr lang="en-US" altLang="zh-TW" dirty="0"/>
          </a:p>
          <a:p>
            <a:r>
              <a:rPr lang="en-US" altLang="zh-TW" dirty="0" err="1"/>
              <a:t>QQP:o</a:t>
            </a:r>
            <a:r>
              <a:rPr lang="en-US" altLang="zh-TW" dirty="0"/>
              <a:t> determine whether a pair of questions are semantically equivalent. </a:t>
            </a:r>
            <a:endParaRPr lang="en-US" altLang="zh-TW" dirty="0"/>
          </a:p>
          <a:p>
            <a:r>
              <a:rPr lang="en-US" altLang="zh-TW" dirty="0"/>
              <a:t>STS: Each pair is human-annotated with a similarity score from 1 to 5; the task is to predict these scores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9A5376-D587-4261-AFA8-722E40553E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A92D-EFA1-4032-932E-C6A05ABEA76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FAABF-97BE-4ECB-B136-E0120BE820D8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98493-5D76-44F0-B8CA-7922F7BC7FB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1A455-6C75-41F4-A0DF-B292ACE1C019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altLang="zh-TW" kern="0">
                <a:solidFill>
                  <a:srgbClr val="595959"/>
                </a:solidFill>
                <a:cs typeface="Arial" panose="020B0604020202020204"/>
                <a:sym typeface="Arial" panose="020B0604020202020204"/>
              </a:rPr>
            </a:fld>
            <a:endParaRPr kern="0">
              <a:solidFill>
                <a:srgbClr val="595959"/>
              </a:solidFill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4AAA-8AC3-4971-BF33-5B524AE03A3C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D78FF-708A-40C9-81BD-3756317ADA97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hyperlink" Target="https://leemeng.tw/attack_on_bert_transfer_learning_in_nlp.html" TargetMode="Externa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talktotransformer.com/" TargetMode="External"/><Relationship Id="rId2" Type="http://schemas.openxmlformats.org/officeDocument/2006/relationships/image" Target="../media/image16.png"/><Relationship Id="rId1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GIF"/><Relationship Id="rId1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82.png"/><Relationship Id="rId1" Type="http://schemas.openxmlformats.org/officeDocument/2006/relationships/image" Target="../media/image8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s3prl/s3pr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7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rgbClr val="373A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2485" y="4277356"/>
            <a:ext cx="7475220" cy="1560320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Self-Supervised </a:t>
            </a:r>
            <a:br>
              <a:rPr lang="en-US" altLang="zh-TW" sz="5400" dirty="0"/>
            </a:br>
            <a:r>
              <a:rPr lang="en-US" altLang="zh-TW" sz="5400" dirty="0"/>
              <a:t>Learning</a:t>
            </a:r>
            <a:endParaRPr lang="zh-TW" altLang="en-US" sz="5000" dirty="0">
              <a:solidFill>
                <a:srgbClr val="373A72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2147" y="5890929"/>
            <a:ext cx="6575895" cy="440822"/>
          </a:xfrm>
        </p:spPr>
        <p:txBody>
          <a:bodyPr>
            <a:noAutofit/>
          </a:bodyPr>
          <a:lstStyle/>
          <a:p>
            <a:r>
              <a:rPr lang="en-US" altLang="zh-TW" sz="2800" dirty="0">
                <a:solidFill>
                  <a:srgbClr val="373A7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Hung-yi Lee </a:t>
            </a:r>
            <a:r>
              <a:rPr lang="zh-TW" altLang="en-US" sz="2800" dirty="0">
                <a:solidFill>
                  <a:srgbClr val="373A7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李宏毅</a:t>
            </a:r>
            <a:endParaRPr lang="zh-TW" altLang="en-US" sz="2800" dirty="0">
              <a:solidFill>
                <a:srgbClr val="373A7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"/>
          <a:srcRect r="1474" b="1"/>
          <a:stretch>
            <a:fillRect/>
          </a:stretch>
        </p:blipFill>
        <p:spPr>
          <a:xfrm>
            <a:off x="182880" y="256540"/>
            <a:ext cx="8778240" cy="3764276"/>
          </a:xfrm>
          <a:prstGeom prst="rect">
            <a:avLst/>
          </a:prstGeom>
        </p:spPr>
      </p:pic>
      <p:sp>
        <p:nvSpPr>
          <p:cNvPr id="5" name="AutoShape 2" descr="公共電視- 岩花館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737734" y="256540"/>
            <a:ext cx="419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https://www.sesameworkshop.org/what-we-do/sesame-streets-50th-anniversary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063" y="101084"/>
            <a:ext cx="4340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Self-supervised Learning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925" y="4204718"/>
            <a:ext cx="6143468" cy="233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459318" y="1086208"/>
            <a:ext cx="180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Supervised </a:t>
            </a:r>
            <a:endParaRPr kumimoji="0" lang="zh-TW" altLang="en-US" sz="24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943032" y="342064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32" y="3420648"/>
                <a:ext cx="24173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35" t="-146" r="-11933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1927321" y="169533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21" y="1695339"/>
                <a:ext cx="24570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9" t="-142" r="-12898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/>
          <p:nvPr/>
        </p:nvCxnSpPr>
        <p:spPr>
          <a:xfrm flipV="1">
            <a:off x="2050175" y="3160777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86784" y="2132181"/>
            <a:ext cx="783563" cy="47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1" name="矩形: 圓角 3"/>
          <p:cNvSpPr/>
          <p:nvPr/>
        </p:nvSpPr>
        <p:spPr>
          <a:xfrm>
            <a:off x="1329945" y="2383429"/>
            <a:ext cx="1402359" cy="766317"/>
          </a:xfrm>
          <a:prstGeom prst="roundRect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12" name="Picture 4" descr="Document Management System Software | OpenK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96" y="3135010"/>
            <a:ext cx="702652" cy="72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 flipV="1">
            <a:off x="2050175" y="2062453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2236418" y="3625690"/>
            <a:ext cx="112162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3533582" y="1725163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82" y="1725163"/>
                <a:ext cx="24570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80" t="-136" r="-12757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/>
          <p:cNvCxnSpPr/>
          <p:nvPr/>
        </p:nvCxnSpPr>
        <p:spPr>
          <a:xfrm flipH="1">
            <a:off x="2236418" y="1925725"/>
            <a:ext cx="113127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7620910" y="262341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910" y="2623412"/>
                <a:ext cx="24173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14" t="-61" r="-12053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5929774" y="3463517"/>
                <a:ext cx="312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74" y="3463517"/>
                <a:ext cx="31258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6" t="-61" r="-10667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7587125" y="1680357"/>
                <a:ext cx="392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25" y="1680357"/>
                <a:ext cx="39273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7" t="-40" r="-8293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/>
          <p:nvPr/>
        </p:nvCxnSpPr>
        <p:spPr>
          <a:xfrm flipH="1" flipV="1">
            <a:off x="6340557" y="3656249"/>
            <a:ext cx="136055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7729482" y="3000766"/>
            <a:ext cx="0" cy="6554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/>
          <p:cNvSpPr/>
          <p:nvPr/>
        </p:nvSpPr>
        <p:spPr>
          <a:xfrm>
            <a:off x="5342977" y="2375851"/>
            <a:ext cx="1402359" cy="76631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93034" y="889375"/>
            <a:ext cx="180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Self-supervised </a:t>
            </a:r>
            <a:endParaRPr kumimoji="0" lang="zh-TW" altLang="en-US" sz="24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29" name="Picture 4" descr="Document Management System Software | OpenK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775" y="2434335"/>
            <a:ext cx="702652" cy="72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單箭頭接點 36"/>
          <p:cNvCxnSpPr/>
          <p:nvPr/>
        </p:nvCxnSpPr>
        <p:spPr>
          <a:xfrm flipH="1">
            <a:off x="6272840" y="1872721"/>
            <a:ext cx="113127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7731590" y="2062453"/>
            <a:ext cx="0" cy="58893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/>
              <p:cNvSpPr txBox="1"/>
              <p:nvPr/>
            </p:nvSpPr>
            <p:spPr>
              <a:xfrm>
                <a:off x="5919852" y="168035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2" y="1680357"/>
                <a:ext cx="24570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5" t="-40" r="-12781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/>
          <p:cNvCxnSpPr/>
          <p:nvPr/>
        </p:nvCxnSpPr>
        <p:spPr>
          <a:xfrm flipV="1">
            <a:off x="6042706" y="3145795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6042706" y="2047471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/>
          <p:cNvCxnSpPr/>
          <p:nvPr/>
        </p:nvCxnSpPr>
        <p:spPr>
          <a:xfrm>
            <a:off x="1753365" y="5151120"/>
            <a:ext cx="586754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753365" y="5410200"/>
            <a:ext cx="2439669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 animBg="1"/>
      <p:bldP spid="16" grpId="0"/>
      <p:bldP spid="18" grpId="0"/>
      <p:bldP spid="19" grpId="0"/>
      <p:bldP spid="20" grpId="0"/>
      <p:bldP spid="27" grpId="0" animBg="1"/>
      <p:bldP spid="28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Input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4045547" y="4315052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466469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5520686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6541271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595487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445154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520686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54307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7595487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 rot="5400000">
            <a:off x="4181547" y="3551461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5250685" y="3570807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6279380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7317796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5518370" y="3016655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96018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2116449" y="2285845"/>
            <a:ext cx="1097280" cy="540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2132101" y="3272816"/>
            <a:ext cx="1378635" cy="54096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Random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958958" y="584835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19156" y="2145206"/>
            <a:ext cx="158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(special token)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15449" y="1307369"/>
            <a:ext cx="334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https://arxiv.org/abs/1810.04805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98073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灣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028573" y="58889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105185" y="591281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713419" y="4446869"/>
            <a:ext cx="224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Transformer </a:t>
            </a:r>
            <a:endParaRPr lang="en-US" altLang="zh-TW" sz="2400" dirty="0"/>
          </a:p>
          <a:p>
            <a:pPr algn="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4921010" y="2227659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graphicFrame>
        <p:nvGraphicFramePr>
          <p:cNvPr id="59" name="表格 52"/>
          <p:cNvGraphicFramePr>
            <a:graphicFrameLocks noGrp="1"/>
          </p:cNvGraphicFramePr>
          <p:nvPr/>
        </p:nvGraphicFramePr>
        <p:xfrm>
          <a:off x="6355530" y="594768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/>
                <a:gridCol w="1056336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b="0" dirty="0"/>
                        <a:t>學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b="0" dirty="0"/>
                        <a:t>灣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0.7</a:t>
                      </a:r>
                      <a:endParaRPr lang="zh-TW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台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b="0" dirty="0"/>
                        <a:t>大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0" name="直線單箭頭接點 59"/>
          <p:cNvCxnSpPr/>
          <p:nvPr/>
        </p:nvCxnSpPr>
        <p:spPr>
          <a:xfrm flipV="1">
            <a:off x="5648296" y="1370807"/>
            <a:ext cx="70723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6433858" y="2477743"/>
            <a:ext cx="211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(all characters)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6" name="矩形 65"/>
          <p:cNvSpPr/>
          <p:nvPr/>
        </p:nvSpPr>
        <p:spPr>
          <a:xfrm rot="5400000">
            <a:off x="5042600" y="1263339"/>
            <a:ext cx="911520" cy="173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509316" y="1850563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56"/>
          <p:cNvSpPr/>
          <p:nvPr/>
        </p:nvSpPr>
        <p:spPr>
          <a:xfrm>
            <a:off x="385078" y="229051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379994" y="226105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69" name="圓角矩形 56"/>
          <p:cNvSpPr/>
          <p:nvPr/>
        </p:nvSpPr>
        <p:spPr>
          <a:xfrm>
            <a:off x="385078" y="327590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379994" y="324644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258105" y="2738705"/>
            <a:ext cx="109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900079" y="5550631"/>
            <a:ext cx="291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Randomly masking some tokens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847488" y="3813784"/>
            <a:ext cx="206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一、天、大、小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198156" y="1748874"/>
            <a:ext cx="130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3" grpId="0" animBg="1"/>
      <p:bldP spid="24" grpId="0" animBg="1"/>
      <p:bldP spid="25" grpId="0" animBg="1"/>
      <p:bldP spid="43" grpId="0"/>
      <p:bldP spid="48" grpId="0" animBg="1"/>
      <p:bldP spid="55" grpId="0" animBg="1"/>
      <p:bldP spid="57" grpId="0" animBg="1"/>
      <p:bldP spid="3" grpId="0"/>
      <p:bldP spid="38" grpId="0"/>
      <p:bldP spid="39" grpId="0"/>
      <p:bldP spid="40" grpId="0"/>
      <p:bldP spid="12" grpId="0"/>
      <p:bldP spid="17" grpId="0" animBg="1"/>
      <p:bldP spid="64" grpId="0"/>
      <p:bldP spid="66" grpId="0" animBg="1"/>
      <p:bldP spid="68" grpId="0" animBg="1"/>
      <p:bldP spid="30" grpId="0"/>
      <p:bldP spid="69" grpId="0" animBg="1"/>
      <p:bldP spid="70" grpId="0"/>
      <p:bldP spid="31" grpId="0"/>
      <p:bldP spid="32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Input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4045547" y="4315052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466469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5520686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6541271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595487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445154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520686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54307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7595487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 rot="5400000">
            <a:off x="4181547" y="3551461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5250685" y="3570807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6279380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7317796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5518370" y="3016655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96018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2116449" y="2285845"/>
            <a:ext cx="1097280" cy="540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2132101" y="3272816"/>
            <a:ext cx="1378635" cy="54096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Random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958958" y="584835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19156" y="2145206"/>
            <a:ext cx="158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(special token)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15449" y="1307369"/>
            <a:ext cx="334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https://arxiv.org/abs/1810.04805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98073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灣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028573" y="58889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105185" y="591281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713419" y="4446869"/>
            <a:ext cx="224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Transformer </a:t>
            </a:r>
            <a:endParaRPr lang="en-US" altLang="zh-TW" sz="2400" dirty="0"/>
          </a:p>
          <a:p>
            <a:pPr algn="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4921010" y="2227659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 rot="5400000">
            <a:off x="5042600" y="1263339"/>
            <a:ext cx="911520" cy="173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509316" y="1850563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56"/>
          <p:cNvSpPr/>
          <p:nvPr/>
        </p:nvSpPr>
        <p:spPr>
          <a:xfrm>
            <a:off x="385078" y="229051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379994" y="226105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69" name="圓角矩形 56"/>
          <p:cNvSpPr/>
          <p:nvPr/>
        </p:nvSpPr>
        <p:spPr>
          <a:xfrm>
            <a:off x="385078" y="327590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379994" y="324644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258105" y="2738705"/>
            <a:ext cx="109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900079" y="5550631"/>
            <a:ext cx="291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Randomly masking some tokens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847488" y="3813784"/>
            <a:ext cx="206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一、天、大、小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198156" y="1748874"/>
            <a:ext cx="130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7686990" y="901302"/>
            <a:ext cx="188851" cy="911520"/>
            <a:chOff x="6293449" y="916142"/>
            <a:chExt cx="188851" cy="911520"/>
          </a:xfrm>
        </p:grpSpPr>
        <p:sp>
          <p:nvSpPr>
            <p:cNvPr id="47" name="矩形 46"/>
            <p:cNvSpPr/>
            <p:nvPr/>
          </p:nvSpPr>
          <p:spPr>
            <a:xfrm rot="5400000">
              <a:off x="5924339" y="1285252"/>
              <a:ext cx="911520" cy="1732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4" name="橢圓 43"/>
            <p:cNvSpPr/>
            <p:nvPr/>
          </p:nvSpPr>
          <p:spPr>
            <a:xfrm>
              <a:off x="6302300" y="121736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44"/>
          <p:cNvSpPr txBox="1"/>
          <p:nvPr/>
        </p:nvSpPr>
        <p:spPr>
          <a:xfrm>
            <a:off x="7270584" y="1882663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灣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160499" y="0"/>
            <a:ext cx="122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Ground truth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49" name="直線單箭頭接點 48"/>
          <p:cNvCxnSpPr/>
          <p:nvPr/>
        </p:nvCxnSpPr>
        <p:spPr>
          <a:xfrm flipH="1">
            <a:off x="5602525" y="1357062"/>
            <a:ext cx="20687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5638874" y="1367639"/>
            <a:ext cx="2041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Sentence Prediction 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251769" y="4368577"/>
            <a:ext cx="5132439" cy="107246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2345439" y="548775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3056954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274010" y="5770773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[SEP]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3790119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1640734" y="40170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689091" y="2286761"/>
            <a:ext cx="12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Yes/No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640735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116627" y="573192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603724" y="547984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315239" y="546545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48404" y="546545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545413" y="3343264"/>
            <a:ext cx="197621" cy="6166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 flipV="1">
            <a:off x="1646634" y="2961193"/>
            <a:ext cx="0" cy="336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265187" y="2536452"/>
            <a:ext cx="4620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35206" y="2131464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4284840" y="2034267"/>
            <a:ext cx="4535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Robustly optimized BERT approach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RoBERTa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1866900" y="5754945"/>
            <a:ext cx="1770000" cy="915415"/>
            <a:chOff x="1866900" y="5754945"/>
            <a:chExt cx="1770000" cy="915415"/>
          </a:xfrm>
        </p:grpSpPr>
        <p:sp>
          <p:nvSpPr>
            <p:cNvPr id="43" name="矩形 42"/>
            <p:cNvSpPr/>
            <p:nvPr/>
          </p:nvSpPr>
          <p:spPr>
            <a:xfrm>
              <a:off x="2096802" y="5778365"/>
              <a:ext cx="124215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866900" y="5754945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588685" y="5762859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904150" y="6208695"/>
              <a:ext cx="164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Sentence 1</a:t>
              </a:r>
              <a:endParaRPr lang="zh-TW" altLang="en-US" sz="2400" dirty="0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4125185" y="5747030"/>
            <a:ext cx="2480738" cy="920109"/>
            <a:chOff x="4125185" y="5747030"/>
            <a:chExt cx="2480738" cy="920109"/>
          </a:xfrm>
        </p:grpSpPr>
        <p:sp>
          <p:nvSpPr>
            <p:cNvPr id="47" name="矩形 46"/>
            <p:cNvSpPr/>
            <p:nvPr/>
          </p:nvSpPr>
          <p:spPr>
            <a:xfrm>
              <a:off x="4318932" y="5820329"/>
              <a:ext cx="2065275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125185" y="5747031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3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846970" y="5754945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4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557708" y="5747030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5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489977" y="6205474"/>
              <a:ext cx="164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Sentence 2</a:t>
              </a:r>
              <a:endParaRPr lang="zh-TW" altLang="en-US" sz="24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3925196" y="1537572"/>
            <a:ext cx="48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This approach is not helpful.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704685" y="24642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https://arxiv.org/abs/1907.11692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3925196" y="2943461"/>
            <a:ext cx="452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 Sentence order prediction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327254" y="3380750"/>
            <a:ext cx="3043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Used in ALBERT </a:t>
            </a:r>
            <a:endParaRPr lang="zh-TW" altLang="en-US" sz="2400" dirty="0"/>
          </a:p>
        </p:txBody>
      </p:sp>
      <p:pic>
        <p:nvPicPr>
          <p:cNvPr id="39" name="Picture 6" descr="Albert Einstein - Wikimedia Common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084" y="3500617"/>
            <a:ext cx="1007066" cy="13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4333000" y="3770951"/>
            <a:ext cx="3385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https://arxiv.org/abs/1909.11942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  <p:bldP spid="15" grpId="0"/>
      <p:bldP spid="22" grpId="0" animBg="1"/>
      <p:bldP spid="26" grpId="0" animBg="1"/>
      <p:bldP spid="30" grpId="0"/>
      <p:bldP spid="33" grpId="0"/>
      <p:bldP spid="35" grpId="0"/>
      <p:bldP spid="36" grpId="0"/>
      <p:bldP spid="38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ady to use and easily changeable document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7" y="564049"/>
            <a:ext cx="2609478" cy="260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000811" y="2198770"/>
            <a:ext cx="394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Masked token prediction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PMingLiU" panose="02020500000000000000" pitchFamily="18" charset="-12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Next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sentence prediction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" name="矩形: 圓角 3"/>
          <p:cNvSpPr/>
          <p:nvPr/>
        </p:nvSpPr>
        <p:spPr>
          <a:xfrm>
            <a:off x="5965036" y="1122747"/>
            <a:ext cx="1750327" cy="100241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62058" y="1812339"/>
            <a:ext cx="268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Self-supervised Learning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2556510" y="1702245"/>
            <a:ext cx="2209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36"/>
          <p:cNvSpPr/>
          <p:nvPr/>
        </p:nvSpPr>
        <p:spPr>
          <a:xfrm>
            <a:off x="4834627" y="682340"/>
            <a:ext cx="3948242" cy="248859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矩形: 圓角 3"/>
          <p:cNvSpPr/>
          <p:nvPr/>
        </p:nvSpPr>
        <p:spPr>
          <a:xfrm>
            <a:off x="1444044" y="4336601"/>
            <a:ext cx="1750327" cy="1002412"/>
          </a:xfrm>
          <a:prstGeom prst="roundRect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 for Task 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7815" y="5689936"/>
            <a:ext cx="332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Downstream Tasks </a:t>
            </a:r>
            <a:endParaRPr kumimoji="0" lang="zh-TW" altLang="en-US" sz="2800" b="0" i="1" u="sng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6" name="矩形: 圓角 3"/>
          <p:cNvSpPr/>
          <p:nvPr/>
        </p:nvSpPr>
        <p:spPr>
          <a:xfrm>
            <a:off x="4016613" y="4325815"/>
            <a:ext cx="1750327" cy="1002412"/>
          </a:xfrm>
          <a:prstGeom prst="roundRect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 for Task 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矩形: 圓角 3"/>
          <p:cNvSpPr/>
          <p:nvPr/>
        </p:nvSpPr>
        <p:spPr>
          <a:xfrm>
            <a:off x="6589182" y="4325815"/>
            <a:ext cx="1750327" cy="1002412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 for Task 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2319207" y="3689923"/>
            <a:ext cx="5128260" cy="1257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990915" y="5735253"/>
            <a:ext cx="46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The tasks we care 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PMingLiU" panose="02020500000000000000" pitchFamily="18" charset="-12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We have a little bit labeled data.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PMingLiU" panose="02020500000000000000" pitchFamily="18" charset="-12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2319207" y="3702495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4951917" y="3702495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7447467" y="3689923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6840199" y="3170938"/>
            <a:ext cx="0" cy="51898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33781" y="3693716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Fine-tune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593988" y="2603710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26" grpId="0" animBg="1"/>
      <p:bldP spid="27" grpId="0" animBg="1"/>
      <p:bldP spid="30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GLUE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Corpus of Linguistic Acceptability (</a:t>
            </a:r>
            <a:r>
              <a:rPr lang="en-US" altLang="zh-TW" dirty="0" err="1">
                <a:solidFill>
                  <a:srgbClr val="FF0000"/>
                </a:solidFill>
              </a:rPr>
              <a:t>CoLA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Stanford Sentiment Treebank (SST-2)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</a:rPr>
              <a:t>Microsoft Research Paraphrase Corpus (MRPC)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 err="1">
                <a:solidFill>
                  <a:srgbClr val="00B050"/>
                </a:solidFill>
              </a:rPr>
              <a:t>Quora</a:t>
            </a:r>
            <a:r>
              <a:rPr lang="en-US" altLang="zh-TW" dirty="0">
                <a:solidFill>
                  <a:srgbClr val="00B050"/>
                </a:solidFill>
              </a:rPr>
              <a:t> Question Pairs (QQP)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</a:rPr>
              <a:t>Semantic Textual Similarity Benchmark (STS-B)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00FF"/>
                </a:solidFill>
              </a:rPr>
              <a:t>Multi-Genre Natural Language Inference (MNLI)</a:t>
            </a:r>
            <a:endParaRPr lang="en-US" altLang="zh-TW" dirty="0">
              <a:solidFill>
                <a:srgbClr val="0000FF"/>
              </a:solidFill>
            </a:endParaRPr>
          </a:p>
          <a:p>
            <a:r>
              <a:rPr lang="en-US" altLang="zh-TW" dirty="0">
                <a:solidFill>
                  <a:srgbClr val="0000FF"/>
                </a:solidFill>
              </a:rPr>
              <a:t>Question-answering NLI (QNLI)</a:t>
            </a:r>
            <a:endParaRPr lang="en-US" altLang="zh-TW" dirty="0">
              <a:solidFill>
                <a:srgbClr val="0000FF"/>
              </a:solidFill>
            </a:endParaRPr>
          </a:p>
          <a:p>
            <a:r>
              <a:rPr lang="en-US" altLang="zh-TW" dirty="0">
                <a:solidFill>
                  <a:srgbClr val="0000FF"/>
                </a:solidFill>
              </a:rPr>
              <a:t>Recognizing Textual Entailment (RTE) </a:t>
            </a:r>
            <a:endParaRPr lang="en-US" altLang="zh-TW" dirty="0">
              <a:solidFill>
                <a:srgbClr val="0000FF"/>
              </a:solidFill>
            </a:endParaRPr>
          </a:p>
          <a:p>
            <a:r>
              <a:rPr lang="en-US" altLang="zh-TW" dirty="0" err="1">
                <a:solidFill>
                  <a:srgbClr val="0000FF"/>
                </a:solidFill>
              </a:rPr>
              <a:t>Winograd</a:t>
            </a:r>
            <a:r>
              <a:rPr lang="en-US" altLang="zh-TW" dirty="0">
                <a:solidFill>
                  <a:srgbClr val="0000FF"/>
                </a:solidFill>
              </a:rPr>
              <a:t> NLI (WNLI) </a:t>
            </a:r>
            <a:endParaRPr lang="en-US" altLang="zh-TW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60035" y="230190"/>
            <a:ext cx="58839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  <a:t>General Language Understanding Evaluation (GLUE)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93091" y="1061187"/>
            <a:ext cx="291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https://gluebenchmark.com/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238" y="6176963"/>
            <a:ext cx="8653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GLUE also has Chinese version (https://www.cluebenchmarks.com/)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and its Family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GLUE scores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32" y="2324960"/>
            <a:ext cx="8843736" cy="3352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3984" y="5807631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Source of image: https://arxiv.org/abs/1905.00537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293132" y="5599310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1</a:t>
            </a:r>
            <a:endParaRPr lang="zh-TW" altLang="en-US" dirty="0"/>
          </a:p>
        </p:txBody>
      </p:sp>
      <p:sp>
        <p:nvSpPr>
          <p:cNvPr id="5" name="矩形: 圓角 4"/>
          <p:cNvSpPr/>
          <p:nvPr/>
        </p:nvSpPr>
        <p:spPr>
          <a:xfrm>
            <a:off x="1176916" y="4152439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65754" y="56120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597838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103155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2652055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1405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672640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1779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4726856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58291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5400000">
            <a:off x="1398360" y="3458503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9" name="矩形: 圓角 28"/>
          <p:cNvSpPr/>
          <p:nvPr/>
        </p:nvSpPr>
        <p:spPr>
          <a:xfrm>
            <a:off x="817335" y="2216676"/>
            <a:ext cx="1548424" cy="7791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Linear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1582917" y="18651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1582917" y="29958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196432" y="1411289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760726" y="1376601"/>
            <a:ext cx="244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Input: 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sequence 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output: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933444" y="6088106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760725" y="2228671"/>
            <a:ext cx="323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Example: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Sentiment analysis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3680" y="2187648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Random initialization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081966" y="3425829"/>
            <a:ext cx="2540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</a:rPr>
              <a:t>Init</a:t>
            </a: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</a:rPr>
              <a:t> by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p</a:t>
            </a:r>
            <a:r>
              <a:rPr lang="en-US" altLang="zh-TW" sz="2400" b="1" baseline="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re-train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2420475" y="2606256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140556" y="3800923"/>
            <a:ext cx="0" cy="71302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大括弧 2"/>
          <p:cNvSpPr/>
          <p:nvPr/>
        </p:nvSpPr>
        <p:spPr>
          <a:xfrm>
            <a:off x="5168797" y="2216676"/>
            <a:ext cx="556120" cy="4169606"/>
          </a:xfrm>
          <a:prstGeom prst="rightBrace">
            <a:avLst>
              <a:gd name="adj1" fmla="val 34153"/>
              <a:gd name="adj2" fmla="val 774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984274" y="5065900"/>
            <a:ext cx="2573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This is the model to be learned.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786771" y="3215748"/>
            <a:ext cx="2394857" cy="1544598"/>
            <a:chOff x="1330878" y="5118359"/>
            <a:chExt cx="2394857" cy="1544598"/>
          </a:xfrm>
        </p:grpSpPr>
        <p:sp>
          <p:nvSpPr>
            <p:cNvPr id="40" name="文字方塊 39"/>
            <p:cNvSpPr txBox="1"/>
            <p:nvPr/>
          </p:nvSpPr>
          <p:spPr>
            <a:xfrm>
              <a:off x="1330878" y="5118359"/>
              <a:ext cx="239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this is good</a:t>
              </a:r>
              <a:endParaRPr lang="zh-TW" altLang="en-US" sz="2400" dirty="0"/>
            </a:p>
          </p:txBody>
        </p:sp>
        <p:cxnSp>
          <p:nvCxnSpPr>
            <p:cNvPr id="43" name="直線單箭頭接點 42"/>
            <p:cNvCxnSpPr/>
            <p:nvPr/>
          </p:nvCxnSpPr>
          <p:spPr>
            <a:xfrm>
              <a:off x="2092551" y="5556089"/>
              <a:ext cx="0" cy="6289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1431423" y="6201292"/>
              <a:ext cx="132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positive</a:t>
              </a:r>
              <a:endParaRPr lang="zh-TW" altLang="en-US" sz="24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6646906" y="3215749"/>
            <a:ext cx="1794730" cy="154459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97954" y="3106644"/>
            <a:ext cx="33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Better than random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/>
      <p:bldP spid="10" grpId="0"/>
      <p:bldP spid="13" grpId="0"/>
      <p:bldP spid="16" grpId="0"/>
      <p:bldP spid="23" grpId="0" animBg="1"/>
      <p:bldP spid="29" grpId="0" animBg="1"/>
      <p:bldP spid="32" grpId="0"/>
      <p:bldP spid="33" grpId="0"/>
      <p:bldP spid="34" grpId="0"/>
      <p:bldP spid="36" grpId="0"/>
      <p:bldP spid="38" grpId="0"/>
      <p:bldP spid="39" grpId="0"/>
      <p:bldP spid="3" grpId="0" animBg="1"/>
      <p:bldP spid="37" grpId="0"/>
      <p:bldP spid="6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 </a:t>
            </a:r>
            <a:r>
              <a:rPr lang="en-US" altLang="zh-TW" dirty="0" err="1"/>
              <a:t>v.s</a:t>
            </a:r>
            <a:r>
              <a:rPr lang="en-US" altLang="zh-TW" dirty="0"/>
              <a:t>. Random Initialization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2228615"/>
            <a:ext cx="6305550" cy="37242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03984" y="6121484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Source of image: https://arxiv.org/abs/1908.05620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57943" y="1229024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(fine-tune)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891316" y="1222937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(scratch)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专题研讨会Q&amp;A|排污许可证制度研讨会| Nimonik Quality, Safety, Health, Environmental  Complia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76" y="2471952"/>
            <a:ext cx="5333156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741525"/>
            <a:ext cx="9144000" cy="2052600"/>
          </a:xfrm>
        </p:spPr>
        <p:txBody>
          <a:bodyPr/>
          <a:lstStyle/>
          <a:p>
            <a:endParaRPr lang="zh-TW" altLang="en-US" sz="4400" dirty="0">
              <a:solidFill>
                <a:srgbClr val="0000FF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FE7D4A-7B99-4F9B-9C7F-3AECE8C25A3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8475"/>
            <a:ext cx="9144000" cy="72414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0274893">
            <a:off x="643020" y="806066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5B9BD5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死臭酸宅本人</a:t>
            </a:r>
            <a:endParaRPr kumimoji="0" lang="zh-TW" altLang="en-US" sz="5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5B9BD5"/>
              </a:solidFill>
              <a:effectLst>
                <a:outerShdw blurRad="12700" dist="38100" dir="2700000" algn="tl" rotWithShape="0">
                  <a:srgbClr val="5B9BD5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3141406" y="1690689"/>
            <a:ext cx="870155" cy="82065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4070553" y="2646277"/>
            <a:ext cx="1209368" cy="1190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66556" y="2104676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芝麻街</a:t>
            </a:r>
            <a:endParaRPr kumimoji="0" lang="en-US" altLang="zh-TW" sz="5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5278093" y="2646278"/>
            <a:ext cx="630478" cy="421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826177" y="5651441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2</a:t>
            </a:r>
            <a:endParaRPr lang="zh-TW" altLang="en-US" dirty="0"/>
          </a:p>
        </p:txBody>
      </p:sp>
      <p:sp>
        <p:nvSpPr>
          <p:cNvPr id="5" name="矩形: 圓角 4"/>
          <p:cNvSpPr/>
          <p:nvPr/>
        </p:nvSpPr>
        <p:spPr>
          <a:xfrm>
            <a:off x="709961" y="42045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8799" y="56641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130883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636200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2185100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6736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205685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7110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4259901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185100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0749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259901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 rot="5400000">
            <a:off x="2000543" y="3529980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3029238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4067654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651845" y="1483551"/>
            <a:ext cx="1057576" cy="1955037"/>
            <a:chOff x="1547832" y="1712151"/>
            <a:chExt cx="1057576" cy="1955037"/>
          </a:xfrm>
        </p:grpSpPr>
        <p:sp>
          <p:nvSpPr>
            <p:cNvPr id="29" name="矩形: 圓角 28"/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Linear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30" name="直線單箭頭接點 29"/>
            <p:cNvCxnSpPr/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5310684" y="1778248"/>
            <a:ext cx="336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Input: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sequence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output: same as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466489" y="6140237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54" name="群組 53"/>
          <p:cNvGrpSpPr/>
          <p:nvPr/>
        </p:nvGrpSpPr>
        <p:grpSpPr>
          <a:xfrm>
            <a:off x="2667940" y="1485901"/>
            <a:ext cx="1057576" cy="1955037"/>
            <a:chOff x="1547832" y="1712151"/>
            <a:chExt cx="1057576" cy="1955037"/>
          </a:xfrm>
        </p:grpSpPr>
        <p:sp>
          <p:nvSpPr>
            <p:cNvPr id="55" name="矩形: 圓角 54"/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Linear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56" name="直線單箭頭接點 55"/>
            <p:cNvCxnSpPr/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3719260" y="1483551"/>
            <a:ext cx="1057576" cy="1955037"/>
            <a:chOff x="1547832" y="1712151"/>
            <a:chExt cx="1057576" cy="1955037"/>
          </a:xfrm>
        </p:grpSpPr>
        <p:sp>
          <p:nvSpPr>
            <p:cNvPr id="60" name="矩形: 圓角 59"/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Linear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61" name="直線單箭頭接點 60"/>
            <p:cNvCxnSpPr/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130466" y="3853054"/>
            <a:ext cx="2579390" cy="1935930"/>
            <a:chOff x="832410" y="3275943"/>
            <a:chExt cx="2579390" cy="1935930"/>
          </a:xfrm>
        </p:grpSpPr>
        <p:sp>
          <p:nvSpPr>
            <p:cNvPr id="41" name="文字方塊 40"/>
            <p:cNvSpPr txBox="1"/>
            <p:nvPr/>
          </p:nvSpPr>
          <p:spPr>
            <a:xfrm>
              <a:off x="1016943" y="3275943"/>
              <a:ext cx="2394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I  saw  a  saw</a:t>
              </a:r>
              <a:endParaRPr lang="zh-TW" altLang="en-US" sz="2800" dirty="0"/>
            </a:p>
          </p:txBody>
        </p:sp>
        <p:cxnSp>
          <p:nvCxnSpPr>
            <p:cNvPr id="42" name="直線單箭頭接點 41"/>
            <p:cNvCxnSpPr/>
            <p:nvPr/>
          </p:nvCxnSpPr>
          <p:spPr>
            <a:xfrm>
              <a:off x="1117600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1654201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2151078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2653087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832410" y="4736754"/>
              <a:ext cx="570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369011" y="4736754"/>
              <a:ext cx="570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775651" y="4735598"/>
              <a:ext cx="79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DET</a:t>
              </a:r>
              <a:endParaRPr lang="zh-TW" altLang="en-US" sz="2400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2272213" y="4750208"/>
              <a:ext cx="79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</p:grpSp>
      <p:sp>
        <p:nvSpPr>
          <p:cNvPr id="50" name="文字方塊 49"/>
          <p:cNvSpPr txBox="1"/>
          <p:nvPr/>
        </p:nvSpPr>
        <p:spPr>
          <a:xfrm>
            <a:off x="5310684" y="2760447"/>
            <a:ext cx="323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Example: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POS tagging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011715" y="3722225"/>
            <a:ext cx="2489081" cy="224314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/>
      <p:bldP spid="10" grpId="0"/>
      <p:bldP spid="13" grpId="0"/>
      <p:bldP spid="16" grpId="0"/>
      <p:bldP spid="24" grpId="0" animBg="1"/>
      <p:bldP spid="25" grpId="0" animBg="1"/>
      <p:bldP spid="26" grpId="0" animBg="1"/>
      <p:bldP spid="33" grpId="0"/>
      <p:bldP spid="34" grpId="0"/>
      <p:bldP spid="50" grpId="0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943350" y="184911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Input: two sequences</a:t>
            </a:r>
            <a:endParaRPr lang="en-US" altLang="zh-TW" sz="2400" dirty="0"/>
          </a:p>
          <a:p>
            <a:r>
              <a:rPr lang="en-US" altLang="zh-TW" sz="2400" dirty="0"/>
              <a:t>Output:</a:t>
            </a:r>
            <a:r>
              <a:rPr lang="zh-TW" altLang="en-US" sz="2400" dirty="0"/>
              <a:t> </a:t>
            </a:r>
            <a:r>
              <a:rPr lang="en-US" altLang="zh-TW" sz="2400" dirty="0"/>
              <a:t>a class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305149" y="417083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/>
              <a:t>premise: A person on a horse jumps over a broken down airplane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86657" y="5542376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hypothesis: A person is at a diner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731658" y="5511598"/>
            <a:ext cx="2121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contradiction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524196" y="4315799"/>
            <a:ext cx="1597235" cy="7005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2302507" y="5040222"/>
            <a:ext cx="0" cy="502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84631" y="2977560"/>
            <a:ext cx="2635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contradiction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>
                <a:solidFill>
                  <a:srgbClr val="0000FF"/>
                </a:solidFill>
              </a:rPr>
              <a:t>entailment</a:t>
            </a:r>
            <a:endParaRPr lang="en-US" altLang="zh-TW" sz="2400" dirty="0">
              <a:solidFill>
                <a:srgbClr val="0000FF"/>
              </a:solidFill>
            </a:endParaRPr>
          </a:p>
          <a:p>
            <a:r>
              <a:rPr lang="en-US" altLang="zh-TW" sz="2400" dirty="0">
                <a:solidFill>
                  <a:srgbClr val="00B050"/>
                </a:solidFill>
              </a:rPr>
              <a:t>neutral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" name="圓角矩形 15"/>
          <p:cNvSpPr/>
          <p:nvPr/>
        </p:nvSpPr>
        <p:spPr>
          <a:xfrm>
            <a:off x="4305149" y="4240531"/>
            <a:ext cx="4501835" cy="77514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3121431" y="4675545"/>
            <a:ext cx="1017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305179" y="3886588"/>
            <a:ext cx="1" cy="4413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8"/>
          <p:cNvSpPr/>
          <p:nvPr/>
        </p:nvSpPr>
        <p:spPr>
          <a:xfrm>
            <a:off x="229823" y="5511599"/>
            <a:ext cx="4366367" cy="5232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943350" y="2759845"/>
            <a:ext cx="4736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Example: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Natural Language Inference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e (NLI)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3" grpId="0"/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單箭頭接點 29"/>
          <p:cNvCxnSpPr/>
          <p:nvPr/>
        </p:nvCxnSpPr>
        <p:spPr>
          <a:xfrm flipV="1">
            <a:off x="1582917" y="18107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/>
          <p:cNvSpPr/>
          <p:nvPr/>
        </p:nvSpPr>
        <p:spPr>
          <a:xfrm>
            <a:off x="628650" y="2128684"/>
            <a:ext cx="1908534" cy="62277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Linear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1582917" y="2751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/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/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50833" y="576358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582917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318052" y="576358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[SEP]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866952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/>
            <p:cNvCxnSpPr/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/>
            <p:cNvCxnSpPr/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/>
            <p:cNvCxnSpPr/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/>
            <p:cNvCxnSpPr/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/>
            <p:cNvCxnSpPr/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/>
            <p:cNvCxnSpPr/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/>
            <p:cNvCxnSpPr/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51" name="文字方塊 50"/>
          <p:cNvSpPr txBox="1"/>
          <p:nvPr/>
        </p:nvSpPr>
        <p:spPr>
          <a:xfrm>
            <a:off x="1104858" y="1430868"/>
            <a:ext cx="928498" cy="46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icrosoft JhengHei" panose="020B0604030504040204" pitchFamily="34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Sentence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Sentence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/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/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4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5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55" name="文字方塊 54"/>
          <p:cNvSpPr txBox="1"/>
          <p:nvPr/>
        </p:nvSpPr>
        <p:spPr>
          <a:xfrm>
            <a:off x="3943350" y="184911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Input: two sequences</a:t>
            </a:r>
            <a:endParaRPr lang="en-US" altLang="zh-TW" sz="2400" dirty="0"/>
          </a:p>
          <a:p>
            <a:r>
              <a:rPr lang="en-US" altLang="zh-TW" sz="2400" dirty="0"/>
              <a:t>Output:</a:t>
            </a:r>
            <a:r>
              <a:rPr lang="zh-TW" altLang="en-US" sz="2400" dirty="0"/>
              <a:t> </a:t>
            </a:r>
            <a:r>
              <a:rPr lang="en-US" altLang="zh-TW" sz="2400" dirty="0"/>
              <a:t>a class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/>
      <p:bldP spid="15" grpId="0"/>
      <p:bldP spid="51" grpId="0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428092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Extraction-based Question Answering (QA)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3079" y="1897884"/>
            <a:ext cx="4139633" cy="4656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4" t="-111" r="21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" t="-53" r="19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圓角 6"/>
          <p:cNvSpPr/>
          <p:nvPr/>
        </p:nvSpPr>
        <p:spPr>
          <a:xfrm>
            <a:off x="1999649" y="4117663"/>
            <a:ext cx="1178805" cy="112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QA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output: two integers (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𝑒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)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" t="-34" r="5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7" t="-69" r="8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506865" y="289670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Document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06864" y="3419995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8568" y="598479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Answer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676540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1676540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178454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3178454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73" t="-97" r="21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9" t="-101" r="47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45" t="-52" r="61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01" t="-93" r="11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/>
          <p:cNvSpPr/>
          <p:nvPr/>
        </p:nvSpPr>
        <p:spPr>
          <a:xfrm>
            <a:off x="6766881" y="211822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17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矩形: 圓角 23"/>
          <p:cNvSpPr/>
          <p:nvPr/>
        </p:nvSpPr>
        <p:spPr>
          <a:xfrm>
            <a:off x="6630524" y="3591245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77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矩形: 圓角 24"/>
          <p:cNvSpPr/>
          <p:nvPr/>
        </p:nvSpPr>
        <p:spPr>
          <a:xfrm>
            <a:off x="7414198" y="359554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79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: 圓角 25"/>
              <p:cNvSpPr/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17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17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6" name="矩形: 圓角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  <a:blipFill rotWithShape="1">
                <a:blip r:embed="rId10"/>
                <a:stretch>
                  <a:fillRect l="-215" t="-2049" r="-206" b="-1945"/>
                </a:stretch>
              </a:blip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: 圓角 26"/>
              <p:cNvSpPr/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77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79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7" name="矩形: 圓角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  <a:blipFill rotWithShape="1">
                <a:blip r:embed="rId11"/>
                <a:stretch>
                  <a:fillRect l="-217" t="-2141" r="-203" b="-1853"/>
                </a:stretch>
              </a:blip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/>
      <p:bldP spid="10" grpId="0"/>
      <p:bldP spid="11" grpId="0"/>
      <p:bldP spid="12" grpId="0"/>
      <p:bldP spid="13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/>
          <p:cNvCxnSpPr/>
          <p:nvPr/>
        </p:nvCxnSpPr>
        <p:spPr>
          <a:xfrm flipV="1">
            <a:off x="5734441" y="169634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6809252" y="170551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7913958" y="16991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/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/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/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[CLS]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/>
          <p:cNvCxnSpPr/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/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[SEP]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/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/>
            <p:cNvCxnSpPr/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/>
            <p:cNvCxnSpPr/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/>
            <p:cNvCxnSpPr/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/>
            <p:cNvCxnSpPr/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/>
            <p:cNvCxnSpPr/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/>
            <p:cNvCxnSpPr/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/>
            <p:cNvCxnSpPr/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56" name="文字方塊 55"/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question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document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/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/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1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2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65" name="矩形 64"/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/>
          <p:cNvCxnSpPr>
            <a:endCxn id="78" idx="4"/>
          </p:cNvCxnSpPr>
          <p:nvPr/>
        </p:nvCxnSpPr>
        <p:spPr>
          <a:xfrm flipH="1" flipV="1">
            <a:off x="5746106" y="265251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692106" y="254451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9" name="直線單箭頭接點 78"/>
          <p:cNvCxnSpPr>
            <a:endCxn id="78" idx="4"/>
          </p:cNvCxnSpPr>
          <p:nvPr/>
        </p:nvCxnSpPr>
        <p:spPr>
          <a:xfrm flipV="1">
            <a:off x="5588666" y="265251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5739018" y="226361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82" idx="4"/>
          </p:cNvCxnSpPr>
          <p:nvPr/>
        </p:nvCxnSpPr>
        <p:spPr>
          <a:xfrm flipH="1" flipV="1">
            <a:off x="6820917" y="2661679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/>
          <p:cNvSpPr/>
          <p:nvPr/>
        </p:nvSpPr>
        <p:spPr>
          <a:xfrm>
            <a:off x="6766917" y="255367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83" name="直線單箭頭接點 82"/>
          <p:cNvCxnSpPr>
            <a:endCxn id="82" idx="4"/>
          </p:cNvCxnSpPr>
          <p:nvPr/>
        </p:nvCxnSpPr>
        <p:spPr>
          <a:xfrm flipV="1">
            <a:off x="6663477" y="2661679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6813829" y="227277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endCxn id="86" idx="4"/>
          </p:cNvCxnSpPr>
          <p:nvPr/>
        </p:nvCxnSpPr>
        <p:spPr>
          <a:xfrm flipH="1" flipV="1">
            <a:off x="7925623" y="26553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/>
          <p:cNvSpPr/>
          <p:nvPr/>
        </p:nvSpPr>
        <p:spPr>
          <a:xfrm>
            <a:off x="7871623" y="25473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87" name="直線單箭頭接點 86"/>
          <p:cNvCxnSpPr>
            <a:endCxn id="86" idx="4"/>
          </p:cNvCxnSpPr>
          <p:nvPr/>
        </p:nvCxnSpPr>
        <p:spPr>
          <a:xfrm flipV="1">
            <a:off x="7768183" y="26553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 flipV="1">
            <a:off x="7918535" y="22664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025964" y="2360034"/>
            <a:ext cx="229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inner product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箭號: 向右 11"/>
          <p:cNvSpPr/>
          <p:nvPr/>
        </p:nvSpPr>
        <p:spPr>
          <a:xfrm>
            <a:off x="5315164" y="2499462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矩形: 圓角 16"/>
          <p:cNvSpPr/>
          <p:nvPr/>
        </p:nvSpPr>
        <p:spPr>
          <a:xfrm>
            <a:off x="5469719" y="1888067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49174" y="1336832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5268396" y="1326225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467616" y="1326067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220322" y="1967360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 =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2548810" y="1340360"/>
            <a:ext cx="2559631" cy="952792"/>
            <a:chOff x="2337593" y="1336832"/>
            <a:chExt cx="2559631" cy="952792"/>
          </a:xfrm>
        </p:grpSpPr>
        <p:sp>
          <p:nvSpPr>
            <p:cNvPr id="96" name="矩形 95"/>
            <p:cNvSpPr/>
            <p:nvPr/>
          </p:nvSpPr>
          <p:spPr>
            <a:xfrm>
              <a:off x="2337593" y="1336832"/>
              <a:ext cx="2375152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97" name="群組 96"/>
            <p:cNvGrpSpPr/>
            <p:nvPr/>
          </p:nvGrpSpPr>
          <p:grpSpPr>
            <a:xfrm>
              <a:off x="2474889" y="1403471"/>
              <a:ext cx="2422335" cy="830997"/>
              <a:chOff x="2474888" y="1403471"/>
              <a:chExt cx="2503142" cy="830997"/>
            </a:xfrm>
          </p:grpSpPr>
          <p:sp>
            <p:nvSpPr>
              <p:cNvPr id="98" name="矩形 97"/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3180798" y="1403471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Random Initialized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p:grpSp>
      </p:grpSp>
      <p:sp>
        <p:nvSpPr>
          <p:cNvPr id="101" name="矩形 100"/>
          <p:cNvSpPr/>
          <p:nvPr/>
        </p:nvSpPr>
        <p:spPr>
          <a:xfrm>
            <a:off x="6522394" y="1409941"/>
            <a:ext cx="561493" cy="3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  <p:bldP spid="78" grpId="0" animBg="1"/>
      <p:bldP spid="82" grpId="0" animBg="1"/>
      <p:bldP spid="86" grpId="0" animBg="1"/>
      <p:bldP spid="11" grpId="0"/>
      <p:bldP spid="12" grpId="0" animBg="1"/>
      <p:bldP spid="17" grpId="0" animBg="1"/>
      <p:bldP spid="18" grpId="0"/>
      <p:bldP spid="92" grpId="0"/>
      <p:bldP spid="93" grpId="0"/>
      <p:bldP spid="94" grpId="0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/>
          <p:cNvCxnSpPr/>
          <p:nvPr/>
        </p:nvCxnSpPr>
        <p:spPr>
          <a:xfrm flipV="1">
            <a:off x="6046336" y="17048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7121147" y="171403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8225853" y="170769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/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/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/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[CLS]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/>
          <p:cNvCxnSpPr/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/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[SEP]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/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/>
            <p:cNvCxnSpPr/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/>
            <p:cNvCxnSpPr/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/>
            <p:cNvCxnSpPr/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/>
            <p:cNvCxnSpPr/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/>
            <p:cNvCxnSpPr/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/>
            <p:cNvCxnSpPr/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/>
            <p:cNvCxnSpPr/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56" name="文字方塊 55"/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question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document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/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/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1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2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65" name="矩形 64"/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/>
          <p:cNvCxnSpPr>
            <a:endCxn id="78" idx="4"/>
          </p:cNvCxnSpPr>
          <p:nvPr/>
        </p:nvCxnSpPr>
        <p:spPr>
          <a:xfrm flipH="1" flipV="1">
            <a:off x="6058001" y="26610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6004001" y="25530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9" name="直線單箭頭接點 78"/>
          <p:cNvCxnSpPr>
            <a:endCxn id="78" idx="4"/>
          </p:cNvCxnSpPr>
          <p:nvPr/>
        </p:nvCxnSpPr>
        <p:spPr>
          <a:xfrm flipV="1">
            <a:off x="5900561" y="26610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050913" y="22721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82" idx="4"/>
          </p:cNvCxnSpPr>
          <p:nvPr/>
        </p:nvCxnSpPr>
        <p:spPr>
          <a:xfrm flipH="1" flipV="1">
            <a:off x="7132812" y="267020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/>
          <p:cNvSpPr/>
          <p:nvPr/>
        </p:nvSpPr>
        <p:spPr>
          <a:xfrm>
            <a:off x="7078812" y="256220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83" name="直線單箭頭接點 82"/>
          <p:cNvCxnSpPr>
            <a:endCxn id="82" idx="4"/>
          </p:cNvCxnSpPr>
          <p:nvPr/>
        </p:nvCxnSpPr>
        <p:spPr>
          <a:xfrm flipV="1">
            <a:off x="6975372" y="267020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7125724" y="228130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endCxn id="86" idx="4"/>
          </p:cNvCxnSpPr>
          <p:nvPr/>
        </p:nvCxnSpPr>
        <p:spPr>
          <a:xfrm flipH="1" flipV="1">
            <a:off x="8237518" y="2663861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/>
          <p:cNvSpPr/>
          <p:nvPr/>
        </p:nvSpPr>
        <p:spPr>
          <a:xfrm>
            <a:off x="8183518" y="255586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87" name="直線單箭頭接點 86"/>
          <p:cNvCxnSpPr>
            <a:endCxn id="86" idx="4"/>
          </p:cNvCxnSpPr>
          <p:nvPr/>
        </p:nvCxnSpPr>
        <p:spPr>
          <a:xfrm flipV="1">
            <a:off x="8080078" y="2663861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 flipV="1">
            <a:off x="8230430" y="227496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618917" y="2368558"/>
            <a:ext cx="201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inner product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箭號: 向右 11"/>
          <p:cNvSpPr/>
          <p:nvPr/>
        </p:nvSpPr>
        <p:spPr>
          <a:xfrm>
            <a:off x="5627059" y="2507986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矩形: 圓角 16"/>
          <p:cNvSpPr/>
          <p:nvPr/>
        </p:nvSpPr>
        <p:spPr>
          <a:xfrm>
            <a:off x="5781614" y="1896591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661069" y="1345356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5567181" y="1318594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779511" y="1334591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0.7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answer is “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d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</a:t>
            </a:r>
            <a:r>
              <a: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d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3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 rot="5400000">
            <a:off x="5829532" y="3350046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6" name="矩形 95"/>
          <p:cNvSpPr/>
          <p:nvPr/>
        </p:nvSpPr>
        <p:spPr>
          <a:xfrm rot="5400000">
            <a:off x="6927985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7" name="矩形 96"/>
          <p:cNvSpPr/>
          <p:nvPr/>
        </p:nvSpPr>
        <p:spPr>
          <a:xfrm rot="5400000">
            <a:off x="8017974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220322" y="1967360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 =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998524" y="1957482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 = 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953857" y="1387733"/>
            <a:ext cx="561493" cy="3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94" name="群組 93"/>
          <p:cNvGrpSpPr/>
          <p:nvPr/>
        </p:nvGrpSpPr>
        <p:grpSpPr>
          <a:xfrm>
            <a:off x="2548810" y="1340360"/>
            <a:ext cx="2559631" cy="952792"/>
            <a:chOff x="2337593" y="1336832"/>
            <a:chExt cx="2559631" cy="952792"/>
          </a:xfrm>
        </p:grpSpPr>
        <p:sp>
          <p:nvSpPr>
            <p:cNvPr id="101" name="矩形 100"/>
            <p:cNvSpPr/>
            <p:nvPr/>
          </p:nvSpPr>
          <p:spPr>
            <a:xfrm>
              <a:off x="2337593" y="1336832"/>
              <a:ext cx="2375152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grpSp>
          <p:nvGrpSpPr>
            <p:cNvPr id="102" name="群組 101"/>
            <p:cNvGrpSpPr/>
            <p:nvPr/>
          </p:nvGrpSpPr>
          <p:grpSpPr>
            <a:xfrm>
              <a:off x="2474889" y="1403471"/>
              <a:ext cx="2422335" cy="830997"/>
              <a:chOff x="2474888" y="1403471"/>
              <a:chExt cx="2503142" cy="830997"/>
            </a:xfrm>
          </p:grpSpPr>
          <p:sp>
            <p:nvSpPr>
              <p:cNvPr id="103" name="矩形 102"/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105" name="文字方塊 104"/>
              <p:cNvSpPr txBox="1"/>
              <p:nvPr/>
            </p:nvSpPr>
            <p:spPr>
              <a:xfrm>
                <a:off x="3180798" y="1403471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Random Initialized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  <p:bldP spid="11" grpId="0"/>
      <p:bldP spid="12" grpId="0" animBg="1"/>
      <p:bldP spid="17" grpId="0" animBg="1"/>
      <p:bldP spid="18" grpId="0"/>
      <p:bldP spid="92" grpId="0"/>
      <p:bldP spid="93" grpId="0"/>
      <p:bldP spid="20" grpId="0"/>
      <p:bldP spid="95" grpId="0" animBg="1"/>
      <p:bldP spid="96" grpId="0" animBg="1"/>
      <p:bldP spid="97" grpId="0" animBg="1"/>
      <p:bldP spid="99" grpId="0"/>
      <p:bldP spid="1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That is all about BERT!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Free Vector | That's all folks!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54" y="2648866"/>
            <a:ext cx="2769746" cy="460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BERT is challenging!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2647" y="2402132"/>
            <a:ext cx="6838533" cy="43502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0420" y="5915207"/>
            <a:ext cx="176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GLUE scores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1257925" y="5198324"/>
            <a:ext cx="594723" cy="728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herit"/>
                <a:ea typeface="PMingLiU" panose="02020500000000000000" pitchFamily="18" charset="-120"/>
                <a:cs typeface="+mn-cs"/>
              </a:rPr>
              <a:t>姜成翰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36163" y="75650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台達電產學合作計畫研究成果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3203640" y="4130572"/>
            <a:ext cx="657979" cy="211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861619" y="4130572"/>
            <a:ext cx="28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Our ALBERT-base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009005" y="2615598"/>
            <a:ext cx="527047" cy="292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35334" y="2399345"/>
            <a:ext cx="320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Google’s ALBERT-base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882140" y="4454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https://arxiv.org/abs/2010.02480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437839" y="3563114"/>
            <a:ext cx="320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Google’s 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/>
          <p:cNvCxnSpPr>
            <a:stCxn id="14" idx="1"/>
          </p:cNvCxnSpPr>
          <p:nvPr/>
        </p:nvCxnSpPr>
        <p:spPr>
          <a:xfrm flipH="1" flipV="1">
            <a:off x="4956895" y="3556967"/>
            <a:ext cx="480944" cy="236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42040" y="1390677"/>
            <a:ext cx="706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data has more than </a:t>
            </a:r>
            <a:r>
              <a:rPr lang="en-US" altLang="zh-TW" sz="2400" b="1" dirty="0"/>
              <a:t>3 billions</a:t>
            </a:r>
            <a:r>
              <a:rPr lang="en-US" altLang="zh-TW" sz="2400" dirty="0"/>
              <a:t> of words. 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630993" y="1783817"/>
            <a:ext cx="46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3000</a:t>
            </a:r>
            <a:r>
              <a:rPr lang="en-US" altLang="zh-TW" sz="2400" dirty="0"/>
              <a:t> times of </a:t>
            </a:r>
            <a:r>
              <a:rPr lang="en-US" altLang="zh-TW" sz="2400" b="1" dirty="0"/>
              <a:t>Harry Potter series  </a:t>
            </a:r>
            <a:endParaRPr lang="zh-TW" altLang="en-US" sz="2400" b="1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2627964" y="5295674"/>
            <a:ext cx="57721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165763" y="5315196"/>
            <a:ext cx="277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 days with TPU v3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13" grpId="0"/>
      <p:bldP spid="14" grpId="0"/>
      <p:bldP spid="18" grpId="0"/>
      <p:bldP spid="19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Embryology 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胚胎學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28650" y="1419963"/>
            <a:ext cx="8202017" cy="3570002"/>
            <a:chOff x="2908394" y="1709101"/>
            <a:chExt cx="6747712" cy="2937003"/>
          </a:xfrm>
        </p:grpSpPr>
        <p:pic>
          <p:nvPicPr>
            <p:cNvPr id="5" name="Picture 2" descr="懷孕4-8周：胚胎的發育-母嬰--高清正版影音線上看-愛奇藝臺灣站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394" y="1709101"/>
              <a:ext cx="5221339" cy="29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ãBERT pngãçåçæå°çµæ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733" y="2106067"/>
              <a:ext cx="1526373" cy="254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900471" y="4864628"/>
            <a:ext cx="5576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When does BERT know POS tagging, syntactic parsing, semantics?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22251" y="5959359"/>
            <a:ext cx="5576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answer is counterintuitive!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9290" y="12666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https://arxiv.org/abs/2010.02480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圓角矩形 63"/>
          <p:cNvSpPr/>
          <p:nvPr/>
        </p:nvSpPr>
        <p:spPr>
          <a:xfrm>
            <a:off x="1041732" y="5289966"/>
            <a:ext cx="2930120" cy="461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Pre-training a seq2seq model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1447119" y="499657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158634" y="498218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848294" y="496356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68580" y="526376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90365" y="527167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362666" y="5264776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314085" y="308769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5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033102" y="31067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6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694968" y="31067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7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562875" y="49670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077247" y="5268227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3570521" y="4413626"/>
            <a:ext cx="1921183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16663" y="3552833"/>
            <a:ext cx="1493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Cross Attention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371886" y="310937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8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4" name="矩形: 圓角 3"/>
          <p:cNvSpPr/>
          <p:nvPr/>
        </p:nvSpPr>
        <p:spPr>
          <a:xfrm>
            <a:off x="5508575" y="3926084"/>
            <a:ext cx="2701666" cy="1072462"/>
          </a:xfrm>
          <a:prstGeom prst="roundRec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8" name="矩形: 圓角 3"/>
          <p:cNvSpPr/>
          <p:nvPr/>
        </p:nvSpPr>
        <p:spPr>
          <a:xfrm>
            <a:off x="1116505" y="3877396"/>
            <a:ext cx="2701666" cy="107246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5818337" y="3555847"/>
            <a:ext cx="2115756" cy="384525"/>
            <a:chOff x="1850557" y="4995312"/>
            <a:chExt cx="2115756" cy="384525"/>
          </a:xfrm>
        </p:grpSpPr>
        <p:cxnSp>
          <p:nvCxnSpPr>
            <p:cNvPr id="45" name="直線單箭頭接點 44"/>
            <p:cNvCxnSpPr/>
            <p:nvPr/>
          </p:nvCxnSpPr>
          <p:spPr>
            <a:xfrm flipV="1">
              <a:off x="1850557" y="502832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flipV="1">
              <a:off x="2562072" y="501393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 flipV="1">
              <a:off x="3251732" y="49953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/>
            <p:nvPr/>
          </p:nvCxnSpPr>
          <p:spPr>
            <a:xfrm flipV="1">
              <a:off x="3966313" y="4998763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字方塊 49"/>
          <p:cNvSpPr txBox="1"/>
          <p:nvPr/>
        </p:nvSpPr>
        <p:spPr>
          <a:xfrm>
            <a:off x="5301318" y="21021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23103" y="211001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695404" y="2103117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409985" y="210656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685061" y="2102105"/>
            <a:ext cx="44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Reconstruct the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 flipH="1" flipV="1">
            <a:off x="5801616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 flipV="1">
            <a:off x="6507501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 flipV="1">
            <a:off x="7200787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 flipV="1">
            <a:off x="7939312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4093668" y="5290334"/>
            <a:ext cx="14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Corrupted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0" grpId="0"/>
      <p:bldP spid="51" grpId="0"/>
      <p:bldP spid="52" grpId="0"/>
      <p:bldP spid="53" grpId="0"/>
      <p:bldP spid="5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762" y="947496"/>
            <a:ext cx="5006667" cy="63318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201" y="4297225"/>
            <a:ext cx="2462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ELMo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mbeddings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anguage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dels)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9300" y="1747686"/>
            <a:ext cx="3314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idirectional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ncoder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epresentations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ransformers)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9110" y="331215"/>
            <a:ext cx="44648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ERNIE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nhanced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epresentation through K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owledge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gration)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9522" y="1419936"/>
            <a:ext cx="366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Big Bird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: Transformers for Longer Sequences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1" name="直線單箭頭接點 10"/>
          <p:cNvCxnSpPr>
            <a:endCxn id="3" idx="2"/>
          </p:cNvCxnSpPr>
          <p:nvPr/>
        </p:nvCxnSpPr>
        <p:spPr>
          <a:xfrm flipV="1">
            <a:off x="6824231" y="2948015"/>
            <a:ext cx="662419" cy="12049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5382676" y="1162213"/>
            <a:ext cx="320697" cy="295118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3033449" y="2094239"/>
            <a:ext cx="1455752" cy="7238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395233" y="5098942"/>
            <a:ext cx="1436397" cy="139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MASS / BART</a:t>
            </a:r>
            <a:endParaRPr lang="zh-TW" altLang="en-US" dirty="0"/>
          </a:p>
        </p:txBody>
      </p:sp>
      <p:pic>
        <p:nvPicPr>
          <p:cNvPr id="4" name="Picture 4" descr="霸子·辛普森- 維基百科，自由的百科全書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74" y="1193978"/>
            <a:ext cx="1422523" cy="212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09710" y="2742873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BART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8650" y="3493008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   B  [SEP]  C   D   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777109" y="1635825"/>
            <a:ext cx="3138678" cy="523220"/>
            <a:chOff x="4466213" y="1690689"/>
            <a:chExt cx="3138678" cy="523220"/>
          </a:xfrm>
        </p:grpSpPr>
        <p:sp>
          <p:nvSpPr>
            <p:cNvPr id="7" name="文字方塊 6"/>
            <p:cNvSpPr txBox="1"/>
            <p:nvPr/>
          </p:nvSpPr>
          <p:spPr>
            <a:xfrm>
              <a:off x="4466213" y="1690689"/>
              <a:ext cx="3138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A   B  [SEP]  C   D   E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547616" y="1690689"/>
              <a:ext cx="512064" cy="52322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797367" y="2597759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   B  [SEP]  C   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815655" y="3559278"/>
            <a:ext cx="384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   D   E  [SEP]  A   B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15655" y="4435054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   E   A   B  [SEP]  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850261" y="5338107"/>
            <a:ext cx="4641211" cy="578638"/>
            <a:chOff x="4502788" y="5831883"/>
            <a:chExt cx="4641211" cy="5786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02788" y="5887301"/>
              <a:ext cx="4641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A          B  [SEP]             E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4962656" y="5831883"/>
              <a:ext cx="512064" cy="52322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6969697" y="5869013"/>
              <a:ext cx="512064" cy="52322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pic>
        <p:nvPicPr>
          <p:cNvPr id="22" name="Picture 2" descr="安和衡器有限公司-地磅,電子秤,檢重秤,分選秤,精密天平,無線電子吊秤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74" y="409415"/>
            <a:ext cx="803689" cy="11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7915787" y="916918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/>
          <p:cNvCxnSpPr>
            <a:stCxn id="7" idx="1"/>
          </p:cNvCxnSpPr>
          <p:nvPr/>
        </p:nvCxnSpPr>
        <p:spPr>
          <a:xfrm flipH="1">
            <a:off x="3621025" y="1897435"/>
            <a:ext cx="1156084" cy="1661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0" idx="1"/>
          </p:cNvCxnSpPr>
          <p:nvPr/>
        </p:nvCxnSpPr>
        <p:spPr>
          <a:xfrm flipH="1">
            <a:off x="3621025" y="2859369"/>
            <a:ext cx="1176342" cy="895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317170" y="2926252"/>
            <a:ext cx="160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(Delete “D”)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/>
          <p:cNvCxnSpPr>
            <a:stCxn id="13" idx="1"/>
          </p:cNvCxnSpPr>
          <p:nvPr/>
        </p:nvCxnSpPr>
        <p:spPr>
          <a:xfrm flipH="1">
            <a:off x="3621025" y="3820888"/>
            <a:ext cx="1194630" cy="21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</p:cNvCxnSpPr>
          <p:nvPr/>
        </p:nvCxnSpPr>
        <p:spPr>
          <a:xfrm flipH="1" flipV="1">
            <a:off x="3621025" y="3997577"/>
            <a:ext cx="1194630" cy="699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17" idx="1"/>
          </p:cNvCxnSpPr>
          <p:nvPr/>
        </p:nvCxnSpPr>
        <p:spPr>
          <a:xfrm flipH="1" flipV="1">
            <a:off x="3555046" y="4148768"/>
            <a:ext cx="1295215" cy="150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693713" y="5990265"/>
            <a:ext cx="2135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PMingLiU" panose="02020500000000000000" pitchFamily="18" charset="-120"/>
                <a:cs typeface="+mn-cs"/>
              </a:rPr>
              <a:t>Text Infilling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Grande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114544" y="3945862"/>
            <a:ext cx="217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(permutation)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139494" y="4794111"/>
            <a:ext cx="1526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(rotation)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66679" y="5415271"/>
            <a:ext cx="474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https://arxiv.org/abs/1905.02450</a:t>
            </a:r>
            <a:endParaRPr lang="en-US" altLang="zh-TW" dirty="0"/>
          </a:p>
          <a:p>
            <a:r>
              <a:rPr lang="en-US" altLang="zh-TW" dirty="0"/>
              <a:t>https://arxiv.org/abs/1910.13461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5" grpId="0"/>
      <p:bldP spid="23" grpId="0"/>
      <p:bldP spid="30" grpId="0"/>
      <p:bldP spid="40" grpId="0"/>
      <p:bldP spid="42" grpId="0"/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T5 – Comparison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Transfer Text-to-Text Transformer (T5)</a:t>
            </a:r>
            <a:endParaRPr lang="en-US" altLang="zh-TW" dirty="0"/>
          </a:p>
          <a:p>
            <a:r>
              <a:rPr lang="en-US" altLang="zh-TW" dirty="0"/>
              <a:t>Colossal Clean Crawled Corpus (C4)</a:t>
            </a:r>
            <a:endParaRPr lang="zh-TW" altLang="en-US" dirty="0"/>
          </a:p>
          <a:p>
            <a:endParaRPr lang="en-US" altLang="zh-TW" b="1" dirty="0"/>
          </a:p>
          <a:p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52763"/>
            <a:ext cx="8869866" cy="16906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791" y="3809206"/>
            <a:ext cx="5172075" cy="2619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柯羅索巨獸Colossal 電影介紹- 電影神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34" y="94854"/>
            <a:ext cx="2136273" cy="30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814404" y="440293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235326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2289543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3310128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4364344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122040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2289543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331193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364344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5400000">
            <a:off x="840261" y="353993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1909399" y="35592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2938094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3976510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24464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758659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灣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92853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69465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3310128" y="2713186"/>
            <a:ext cx="0" cy="54916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2152376" y="1764546"/>
            <a:ext cx="242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Represent the </a:t>
            </a:r>
            <a:r>
              <a:rPr lang="en-US" altLang="zh-TW" sz="2400" b="1" dirty="0"/>
              <a:t>meaning</a:t>
            </a:r>
            <a:r>
              <a:rPr lang="en-US" altLang="zh-TW" sz="2400" dirty="0"/>
              <a:t> of “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810510" y="4456545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136742" y="402818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鳥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7" name="橢圓 36"/>
          <p:cNvSpPr/>
          <p:nvPr/>
        </p:nvSpPr>
        <p:spPr>
          <a:xfrm rot="5400000">
            <a:off x="7089772" y="3369061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8" name="橢圓 37"/>
          <p:cNvSpPr/>
          <p:nvPr/>
        </p:nvSpPr>
        <p:spPr>
          <a:xfrm rot="5400000">
            <a:off x="6264964" y="3519980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0" name="橢圓 39"/>
          <p:cNvSpPr/>
          <p:nvPr/>
        </p:nvSpPr>
        <p:spPr>
          <a:xfrm rot="5400000">
            <a:off x="7963201" y="4040451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4" name="橢圓 43"/>
          <p:cNvSpPr/>
          <p:nvPr/>
        </p:nvSpPr>
        <p:spPr>
          <a:xfrm rot="10190157">
            <a:off x="7630470" y="45437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648990" y="2883448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草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68" name="群組 67"/>
          <p:cNvGrpSpPr/>
          <p:nvPr/>
        </p:nvGrpSpPr>
        <p:grpSpPr>
          <a:xfrm>
            <a:off x="5346128" y="4603573"/>
            <a:ext cx="724751" cy="461665"/>
            <a:chOff x="5376108" y="4603573"/>
            <a:chExt cx="724751" cy="461665"/>
          </a:xfrm>
        </p:grpSpPr>
        <p:sp>
          <p:nvSpPr>
            <p:cNvPr id="54" name="橢圓 53"/>
            <p:cNvSpPr/>
            <p:nvPr/>
          </p:nvSpPr>
          <p:spPr>
            <a:xfrm rot="10190157">
              <a:off x="5879124" y="4771121"/>
              <a:ext cx="134608" cy="13460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5376108" y="4603573"/>
              <a:ext cx="724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電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56" name="文字方塊 55"/>
          <p:cNvSpPr txBox="1"/>
          <p:nvPr/>
        </p:nvSpPr>
        <p:spPr>
          <a:xfrm>
            <a:off x="5409590" y="3038992"/>
            <a:ext cx="82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4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070509" y="3058315"/>
            <a:ext cx="56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69" name="群組 68"/>
          <p:cNvGrpSpPr/>
          <p:nvPr/>
        </p:nvGrpSpPr>
        <p:grpSpPr>
          <a:xfrm>
            <a:off x="6014995" y="4986179"/>
            <a:ext cx="1890519" cy="587798"/>
            <a:chOff x="5791405" y="5148959"/>
            <a:chExt cx="1890519" cy="587798"/>
          </a:xfrm>
        </p:grpSpPr>
        <p:sp>
          <p:nvSpPr>
            <p:cNvPr id="58" name="文字方塊 57"/>
            <p:cNvSpPr txBox="1"/>
            <p:nvPr/>
          </p:nvSpPr>
          <p:spPr>
            <a:xfrm>
              <a:off x="5791405" y="5148959"/>
              <a:ext cx="189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蘋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果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手機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9" name="橢圓 58"/>
            <p:cNvSpPr/>
            <p:nvPr/>
          </p:nvSpPr>
          <p:spPr>
            <a:xfrm rot="5400000">
              <a:off x="6280739" y="5602149"/>
              <a:ext cx="134608" cy="1346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1156384" y="2426060"/>
            <a:ext cx="1119622" cy="82029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367415" y="2009171"/>
            <a:ext cx="242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embedding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4800092" y="1772825"/>
            <a:ext cx="427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tokens with similar meaning have similar embedding. 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445105" y="5958303"/>
            <a:ext cx="308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Context</a:t>
            </a:r>
            <a:r>
              <a:rPr lang="en-US" altLang="zh-TW" sz="2400" b="1" dirty="0"/>
              <a:t> is considered.</a:t>
            </a:r>
            <a:endParaRPr lang="zh-TW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P spid="37" grpId="0" animBg="1"/>
      <p:bldP spid="38" grpId="0" animBg="1"/>
      <p:bldP spid="40" grpId="0" animBg="1"/>
      <p:bldP spid="44" grpId="0" animBg="1"/>
      <p:bldP spid="53" grpId="0"/>
      <p:bldP spid="56" grpId="0"/>
      <p:bldP spid="57" grpId="0"/>
      <p:bldP spid="64" grpId="0"/>
      <p:bldP spid="66" grpId="0"/>
      <p:bldP spid="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366108" y="4103127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787030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1841247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2861832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3916048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772109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1841247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2863639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3916048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5400000">
            <a:off x="391965" y="324012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1461103" y="325947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2489798" y="327386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3528214" y="327386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76168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喝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10363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344557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果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421169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汁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矩形: 圓角 21"/>
          <p:cNvSpPr/>
          <p:nvPr/>
        </p:nvSpPr>
        <p:spPr>
          <a:xfrm>
            <a:off x="4775896" y="4102306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5196818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6251035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7271620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8325836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5181897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6251035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7273427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8325836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 rot="5400000">
            <a:off x="4801753" y="323930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5870891" y="3258654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6899586" y="327304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7938002" y="327304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685956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720151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果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754345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830957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腦</a:t>
            </a:r>
            <a:endParaRPr kumimoji="0" lang="zh-TW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499517" y="1674299"/>
            <a:ext cx="407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compute cosine similarity </a:t>
            </a:r>
            <a:endParaRPr lang="zh-TW" altLang="en-US" sz="2800" dirty="0"/>
          </a:p>
        </p:txBody>
      </p:sp>
      <p:cxnSp>
        <p:nvCxnSpPr>
          <p:cNvPr id="42" name="直線接點 41"/>
          <p:cNvCxnSpPr/>
          <p:nvPr/>
        </p:nvCxnSpPr>
        <p:spPr>
          <a:xfrm>
            <a:off x="2864984" y="2203674"/>
            <a:ext cx="3347426" cy="0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6197420" y="2181129"/>
            <a:ext cx="0" cy="753095"/>
          </a:xfrm>
          <a:prstGeom prst="line">
            <a:avLst/>
          </a:prstGeom>
          <a:ln w="57150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2871760" y="2203674"/>
            <a:ext cx="0" cy="753095"/>
          </a:xfrm>
          <a:prstGeom prst="line">
            <a:avLst/>
          </a:prstGeom>
          <a:ln w="57150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本周Top 100 | 百佳網上超級市場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49" y="1484093"/>
            <a:ext cx="1057054" cy="105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科技考古：是這個大叔，他設計了被咬一口的蘋果LOGO | T客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1" y="4500563"/>
            <a:ext cx="984726" cy="14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AutoShape 2" descr="C:\Users\tlkag\AppData\Local\Microsoft\Windows\INetCache\Content.MSO\pptE238.tmp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AutoShape 4" descr="C:\Users\tlkag\AppData\Local\Microsoft\Windows\INetCache\Content.MSO\pptE9EA.tmp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11" name="內容版面配置區 10" descr="一張含有 畫畫 的圖片&#10;&#10;自動產生的描述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39916"/>
            <a:ext cx="8750300" cy="8352560"/>
          </a:xfrm>
        </p:spPr>
      </p:pic>
      <p:sp>
        <p:nvSpPr>
          <p:cNvPr id="6" name="矩形 5"/>
          <p:cNvSpPr/>
          <p:nvPr/>
        </p:nvSpPr>
        <p:spPr>
          <a:xfrm>
            <a:off x="334260" y="380116"/>
            <a:ext cx="2231036" cy="322413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4260" y="3650105"/>
            <a:ext cx="2231036" cy="306797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/>
          <p:cNvCxnSpPr/>
          <p:nvPr/>
        </p:nvCxnSpPr>
        <p:spPr>
          <a:xfrm flipV="1">
            <a:off x="2278126" y="2920416"/>
            <a:ext cx="6245" cy="5059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pic>
        <p:nvPicPr>
          <p:cNvPr id="4" name="Picture 2" descr="https://upload.wikimedia.org/wikipedia/commons/c/c3/John_Rupert_Firt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427" y="173247"/>
            <a:ext cx="1575952" cy="22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53013" y="2405403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PMingLiU" panose="02020500000000000000" pitchFamily="18" charset="-120"/>
                <a:cs typeface="+mn-cs"/>
              </a:rPr>
              <a:t>John Rupert Firth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114841" y="1349597"/>
            <a:ext cx="4136978" cy="913723"/>
            <a:chOff x="2396340" y="1624337"/>
            <a:chExt cx="4136978" cy="913723"/>
          </a:xfrm>
        </p:grpSpPr>
        <p:sp>
          <p:nvSpPr>
            <p:cNvPr id="8" name="圓角矩形圖說文字 68"/>
            <p:cNvSpPr/>
            <p:nvPr/>
          </p:nvSpPr>
          <p:spPr>
            <a:xfrm>
              <a:off x="2396340" y="1624337"/>
              <a:ext cx="3946478" cy="913723"/>
            </a:xfrm>
            <a:prstGeom prst="wedgeRoundRectCallout">
              <a:avLst>
                <a:gd name="adj1" fmla="val 67066"/>
                <a:gd name="adj2" fmla="val -63502"/>
                <a:gd name="adj3" fmla="val 166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586354" y="1664303"/>
              <a:ext cx="39469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2"/>
                  </a:solidFill>
                  <a:effectLst/>
                  <a:uLnTx/>
                  <a:uFillTx/>
                  <a:latin typeface="Arial" panose="020B0604020202020204" pitchFamily="34" charset="0"/>
                  <a:ea typeface="PMingLiU" panose="02020500000000000000" pitchFamily="18" charset="-120"/>
                  <a:cs typeface="+mn-cs"/>
                </a:rPr>
                <a:t>You shall know a word by the company it keeps 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11" name="矩形: 圓角 3"/>
          <p:cNvSpPr/>
          <p:nvPr/>
        </p:nvSpPr>
        <p:spPr>
          <a:xfrm>
            <a:off x="814404" y="440293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1235326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289543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3310128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4364344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122040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2289543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31193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364344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 rot="5400000">
            <a:off x="840261" y="353993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1909399" y="35592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2938094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3976510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56787" y="586994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99323" y="586994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841859" y="58922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878716" y="590396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793644" y="24644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0" name="圓角矩形 24"/>
          <p:cNvSpPr/>
          <p:nvPr/>
        </p:nvSpPr>
        <p:spPr>
          <a:xfrm>
            <a:off x="1749172" y="590676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1235326" y="4402930"/>
            <a:ext cx="1042800" cy="1171048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 flipV="1">
            <a:off x="2289542" y="4431705"/>
            <a:ext cx="1032002" cy="109196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 flipV="1">
            <a:off x="2289542" y="4380629"/>
            <a:ext cx="2067112" cy="116534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238" y="3063539"/>
            <a:ext cx="2664502" cy="3476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6866480" y="5096923"/>
            <a:ext cx="1953613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word embedding </a:t>
            </a:r>
            <a:endParaRPr lang="zh-TW" altLang="en-US" sz="2800" b="1" i="1" u="sng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16339" y="1609292"/>
            <a:ext cx="2743394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Contextualized word embedding </a:t>
            </a:r>
            <a:endParaRPr lang="zh-TW" altLang="en-US" sz="2800" b="1" i="1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Applying BERT to </a:t>
            </a:r>
            <a:r>
              <a:rPr lang="en-US" altLang="zh-TW" b="1" dirty="0"/>
              <a:t>protein</a:t>
            </a:r>
            <a:r>
              <a:rPr lang="en-US" altLang="zh-TW" dirty="0"/>
              <a:t>, </a:t>
            </a:r>
            <a:r>
              <a:rPr lang="en-US" altLang="zh-TW" b="1" dirty="0"/>
              <a:t>DNA</a:t>
            </a:r>
            <a:r>
              <a:rPr lang="en-US" altLang="zh-TW" dirty="0"/>
              <a:t>, </a:t>
            </a:r>
            <a:r>
              <a:rPr lang="en-US" altLang="zh-TW" b="1" dirty="0"/>
              <a:t>music classification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inherit"/>
                <a:ea typeface="PMingLiU" panose="02020500000000000000" pitchFamily="18" charset="-120"/>
              </a:rPr>
              <a:t>高瑋聰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11372" y="61433"/>
            <a:ext cx="338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https://arxiv.org/abs/2103.07162</a:t>
            </a:r>
            <a:endParaRPr lang="zh-TW" altLang="en-US" dirty="0"/>
          </a:p>
        </p:txBody>
      </p:sp>
      <p:pic>
        <p:nvPicPr>
          <p:cNvPr id="2050" name="Picture 2" descr="The Astrophysics &amp; Astrochemistry Laboratory: Nucleobases and Their  Production during the Photolysis of Astrophysically Relevant Ic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22" y="2643997"/>
            <a:ext cx="2943678" cy="384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4047672" y="2391311"/>
            <a:ext cx="159929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EI        CCAGCTGCATCACAGGAGGCCAGCGAGCAGGTCTGTTCCAAGGGCCTTCGAGCCAGTCTG</a:t>
            </a:r>
            <a:endParaRPr lang="zh-TW" altLang="en-US" sz="2400" dirty="0"/>
          </a:p>
          <a:p>
            <a:r>
              <a:rPr lang="zh-TW" altLang="en-US" sz="2400" dirty="0"/>
              <a:t>EI        AGACCCGCCGGGAGGCGGAGGACCTGCAGGGTGAGCCCCACCGCCCCTCCGTGCCCCCGC</a:t>
            </a:r>
            <a:endParaRPr lang="zh-TW" altLang="en-US" sz="2400" dirty="0"/>
          </a:p>
          <a:p>
            <a:r>
              <a:rPr lang="zh-TW" altLang="en-US" sz="2400" dirty="0"/>
              <a:t>IE        AACGTGGCCTCCTTGTGCCCTTCCCCACAGTGCCCTCTTCCAGGACAAACTTGGAGAAGT</a:t>
            </a:r>
            <a:endParaRPr lang="zh-TW" altLang="en-US" sz="2400" dirty="0"/>
          </a:p>
          <a:p>
            <a:r>
              <a:rPr lang="zh-TW" altLang="en-US" sz="2400" dirty="0"/>
              <a:t>IE        CCACTCAGCCAGGCCCTTCTTCTCCTCCAGGTCCCCCACGGCCCTTCAGGATGAAAGCTG</a:t>
            </a:r>
            <a:endParaRPr lang="zh-TW" altLang="en-US" sz="2400" dirty="0"/>
          </a:p>
          <a:p>
            <a:r>
              <a:rPr lang="zh-TW" altLang="en-US" sz="2400" dirty="0"/>
              <a:t>IE        CCTGATCTGGGTCTCCCCTCCCACCCTCAGGGAGCCAGGCTCGGCATTTCTGGCAGCAAG</a:t>
            </a:r>
            <a:endParaRPr lang="zh-TW" altLang="en-US" sz="2400" dirty="0"/>
          </a:p>
          <a:p>
            <a:r>
              <a:rPr lang="zh-TW" altLang="en-US" sz="2400" dirty="0"/>
              <a:t>IE        AGCCCTCAACCCTTCTGTCTCACCCTCCAGCCTAAAGCTCCTTGACAACTGGGACAGCGT</a:t>
            </a:r>
            <a:endParaRPr lang="zh-TW" altLang="en-US" sz="2400" dirty="0"/>
          </a:p>
          <a:p>
            <a:r>
              <a:rPr lang="zh-TW" altLang="en-US" sz="2400" dirty="0"/>
              <a:t>IE        CCACTCAGCCAGGCCCTTCTTCTCCTCCAGGTCCCCCACGGCCCTTCAGGATGAAAGCTG</a:t>
            </a:r>
            <a:endParaRPr lang="zh-TW" altLang="en-US" sz="2400" dirty="0"/>
          </a:p>
          <a:p>
            <a:r>
              <a:rPr lang="zh-TW" altLang="en-US" sz="2400" dirty="0"/>
              <a:t>N        CTGTGTTCACCACATCAAGCGCCGGGACATCGTGCTCAAGTGGGAGCTGGGGGAGGGCGC</a:t>
            </a:r>
            <a:endParaRPr lang="zh-TW" altLang="en-US" sz="2400" dirty="0"/>
          </a:p>
          <a:p>
            <a:r>
              <a:rPr lang="zh-TW" altLang="en-US" sz="2400" dirty="0"/>
              <a:t>N        GTGTTACCGAGGGCATTTCTAACAGTCTTCTTACTACGGCCTCCGCCGACCGCGCGCTCG</a:t>
            </a:r>
            <a:endParaRPr lang="zh-TW" altLang="en-US" sz="2400" dirty="0"/>
          </a:p>
          <a:p>
            <a:r>
              <a:rPr lang="zh-TW" altLang="en-US" sz="2400" dirty="0"/>
              <a:t>N        TCTGAGCTCTGCATTTGTCTATTCTCCAGCTGACCCTGGTTCTCTCTCTTAGCTACCTGC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09547" y="6081066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class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11372" y="6085036"/>
            <a:ext cx="225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DNA sequence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ph idx="1"/>
          </p:nvPr>
        </p:nvGraphicFramePr>
        <p:xfrm>
          <a:off x="1118482" y="3704481"/>
          <a:ext cx="192405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025"/>
                <a:gridCol w="9620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we</a:t>
                      </a:r>
                      <a:endParaRPr lang="zh-TW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you</a:t>
                      </a:r>
                      <a:endParaRPr lang="zh-TW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C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he</a:t>
                      </a:r>
                      <a:endParaRPr lang="zh-TW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G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she</a:t>
                      </a:r>
                      <a:endParaRPr lang="zh-TW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inherit"/>
                <a:ea typeface="PMingLiU" panose="02020500000000000000" pitchFamily="18" charset="-120"/>
              </a:rPr>
              <a:t>高瑋聰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711372" y="61433"/>
            <a:ext cx="338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https://arxiv.org/abs/2103.07162</a:t>
            </a:r>
            <a:endParaRPr lang="zh-TW" altLang="en-US" dirty="0"/>
          </a:p>
        </p:txBody>
      </p:sp>
      <p:sp>
        <p:nvSpPr>
          <p:cNvPr id="8" name="矩形: 圓角 7"/>
          <p:cNvSpPr/>
          <p:nvPr/>
        </p:nvSpPr>
        <p:spPr>
          <a:xfrm>
            <a:off x="3718782" y="3569754"/>
            <a:ext cx="501929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07621" y="5029325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4139705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193922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6214507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268723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124784" y="32182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rot="5400000">
            <a:off x="3940227" y="287581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9" name="矩形: 圓角 18"/>
          <p:cNvSpPr/>
          <p:nvPr/>
        </p:nvSpPr>
        <p:spPr>
          <a:xfrm>
            <a:off x="3359202" y="1633991"/>
            <a:ext cx="1548424" cy="7791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Linear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4124784" y="128247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4124784" y="241315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738299" y="828604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01335" y="5912829"/>
            <a:ext cx="3353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DNA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sequence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45547" y="1604963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Random initialization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23833" y="2843144"/>
            <a:ext cx="2540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</a:rPr>
              <a:t>Init</a:t>
            </a: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</a:rPr>
              <a:t> by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p</a:t>
            </a:r>
            <a:r>
              <a:rPr lang="en-US" altLang="zh-TW" sz="2400" b="1" baseline="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re-train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62342" y="2023571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5682423" y="3218238"/>
            <a:ext cx="0" cy="71302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027487" y="2503316"/>
            <a:ext cx="33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pre-train on </a:t>
            </a:r>
            <a:r>
              <a:rPr lang="en-US" altLang="zh-TW" sz="2400" b="1" dirty="0">
                <a:solidFill>
                  <a:srgbClr val="FF0000"/>
                </a:solidFill>
              </a:rPr>
              <a:t>English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50726" y="169816"/>
            <a:ext cx="3918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Why does BERT work?</a:t>
            </a:r>
            <a:endParaRPr lang="zh-TW" altLang="en-US" sz="3200" b="1" i="1" u="sng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4795142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19724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844306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868888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/>
          <p:cNvCxnSpPr>
            <a:endCxn id="40" idx="1"/>
          </p:cNvCxnSpPr>
          <p:nvPr/>
        </p:nvCxnSpPr>
        <p:spPr>
          <a:xfrm>
            <a:off x="3435402" y="6174439"/>
            <a:ext cx="1359740" cy="0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5193922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6233557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7268240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8292822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804980" y="5025221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865642" y="5046592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819724" y="5038990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she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7890224" y="5053773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he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8316079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8" grpId="0" animBg="1"/>
      <p:bldP spid="19" grpId="0" animBg="1"/>
      <p:bldP spid="22" grpId="0"/>
      <p:bldP spid="26" grpId="0"/>
      <p:bldP spid="27" grpId="0"/>
      <p:bldP spid="37" grpId="0"/>
      <p:bldP spid="51" grpId="0"/>
      <p:bldP spid="52" grpId="0"/>
      <p:bldP spid="5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Applying BERT to </a:t>
            </a:r>
            <a:r>
              <a:rPr lang="en-US" altLang="zh-TW" b="1" dirty="0"/>
              <a:t>protein</a:t>
            </a:r>
            <a:r>
              <a:rPr lang="en-US" altLang="zh-TW" dirty="0"/>
              <a:t>, </a:t>
            </a:r>
            <a:r>
              <a:rPr lang="en-US" altLang="zh-TW" b="1" dirty="0"/>
              <a:t>DNA</a:t>
            </a:r>
            <a:r>
              <a:rPr lang="en-US" altLang="zh-TW" dirty="0"/>
              <a:t>, </a:t>
            </a:r>
            <a:r>
              <a:rPr lang="en-US" altLang="zh-TW" b="1" dirty="0"/>
              <a:t>music classification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inherit"/>
                <a:ea typeface="PMingLiU" panose="02020500000000000000" pitchFamily="18" charset="-120"/>
              </a:rPr>
              <a:t>高瑋聰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11372" y="61433"/>
            <a:ext cx="338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https://arxiv.org/abs/2103.07162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52" y="2410463"/>
            <a:ext cx="8573696" cy="2229161"/>
          </a:xfrm>
          <a:prstGeom prst="rect">
            <a:avLst/>
          </a:prstGeom>
        </p:spPr>
      </p:pic>
      <p:sp>
        <p:nvSpPr>
          <p:cNvPr id="7" name="矩形: 圓角 6"/>
          <p:cNvSpPr/>
          <p:nvPr/>
        </p:nvSpPr>
        <p:spPr>
          <a:xfrm>
            <a:off x="419100" y="3687598"/>
            <a:ext cx="8286750" cy="2748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/>
          <p:cNvSpPr/>
          <p:nvPr/>
        </p:nvSpPr>
        <p:spPr>
          <a:xfrm>
            <a:off x="428625" y="4237192"/>
            <a:ext cx="8286750" cy="274802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473487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80" y="2759240"/>
            <a:ext cx="3245757" cy="324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BERT (Part 1)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BERT (Part 2)</a:t>
            </a:r>
            <a:endParaRPr lang="zh-TW" altLang="en-US" sz="28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78012" y="58203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https://youtu.be/1_gRK9EIQpc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01359" y="58348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https://youtu.be/Bywo7m6ySlk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28" y="2720963"/>
            <a:ext cx="3099368" cy="30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LeeMeng - 進擊的BERT：NLP 界的巨人之力與遷移學習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r="13167" b="-1"/>
          <a:stretch>
            <a:fillRect/>
          </a:stretch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390774" y="5906185"/>
            <a:ext cx="661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  <a:hlinkClick r:id="rId2"/>
              </a:rPr>
              <a:t>Source of image: https://leemeng.tw/attack_on_bert_transfer_learning_in_nlp.html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5875" y="20002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2" y="462948"/>
            <a:ext cx="1978715" cy="19787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6713884" y="2441663"/>
            <a:ext cx="18478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PMingLiU" panose="02020500000000000000" pitchFamily="18" charset="-120"/>
                <a:cs typeface="+mn-cs"/>
              </a:rPr>
              <a:t>Bertolt Hoover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6760" y="2634391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340M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parameters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Multi-lingual BERT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4915926" y="3096601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5336848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6391065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7411650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465866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5321927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6391065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7413457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8465866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5400000">
            <a:off x="4941783" y="223360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6010921" y="2252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7039616" y="226733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8078032" y="226733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25236" y="476806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879452" y="476200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91007" y="477741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677138" y="4788119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習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19028" y="5779267"/>
            <a:ext cx="836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Training a BERT model by many different languages.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2" name="矩形: 圓角 3"/>
          <p:cNvSpPr/>
          <p:nvPr/>
        </p:nvSpPr>
        <p:spPr>
          <a:xfrm>
            <a:off x="481215" y="307111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902137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1956354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976939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4031155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87216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1956354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978746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4031155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 rot="5400000">
            <a:off x="507072" y="22081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1576210" y="222745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2604905" y="224184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3643321" y="224184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90525" y="4742573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444741" y="4736511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399145" y="4751923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242427" y="4762628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5876450" y="4727325"/>
            <a:ext cx="938415" cy="5998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511813" y="4710767"/>
            <a:ext cx="938415" cy="5998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569" y="2482382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Zero-shot Reading Comprehension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18487" y="1658726"/>
            <a:ext cx="762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Training on the sentences of 104 languages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1" name="箭號: 向下 10"/>
          <p:cNvSpPr/>
          <p:nvPr/>
        </p:nvSpPr>
        <p:spPr>
          <a:xfrm>
            <a:off x="4343196" y="2171622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9" name="箭號: 向下 38"/>
          <p:cNvSpPr/>
          <p:nvPr/>
        </p:nvSpPr>
        <p:spPr>
          <a:xfrm rot="16200000">
            <a:off x="3530112" y="4022596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0" name="箭號: 向下 39"/>
          <p:cNvSpPr/>
          <p:nvPr/>
        </p:nvSpPr>
        <p:spPr>
          <a:xfrm rot="16200000">
            <a:off x="5394780" y="4079375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6706" y="6058466"/>
            <a:ext cx="1856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矩形: 摺角紙張 11"/>
          <p:cNvSpPr/>
          <p:nvPr/>
        </p:nvSpPr>
        <p:spPr>
          <a:xfrm>
            <a:off x="740667" y="2484571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Doc1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Query1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1" name="矩形: 摺角紙張 80"/>
          <p:cNvSpPr/>
          <p:nvPr/>
        </p:nvSpPr>
        <p:spPr>
          <a:xfrm>
            <a:off x="2222137" y="2475753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Doc2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Query2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2" name="矩形: 摺角紙張 81"/>
          <p:cNvSpPr/>
          <p:nvPr/>
        </p:nvSpPr>
        <p:spPr>
          <a:xfrm>
            <a:off x="1538128" y="3299304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Doc3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Query3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3" name="矩形: 摺角紙張 82"/>
          <p:cNvSpPr/>
          <p:nvPr/>
        </p:nvSpPr>
        <p:spPr>
          <a:xfrm>
            <a:off x="740667" y="4165800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Doc4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Query4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4" name="矩形: 摺角紙張 83"/>
          <p:cNvSpPr/>
          <p:nvPr/>
        </p:nvSpPr>
        <p:spPr>
          <a:xfrm>
            <a:off x="2242772" y="4165800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Doc5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Query5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Ans5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5" name="矩形: 摺角紙張 84"/>
          <p:cNvSpPr/>
          <p:nvPr/>
        </p:nvSpPr>
        <p:spPr>
          <a:xfrm>
            <a:off x="6184349" y="2552867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Doc1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Query1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7" name="矩形: 摺角紙張 86"/>
          <p:cNvSpPr/>
          <p:nvPr/>
        </p:nvSpPr>
        <p:spPr>
          <a:xfrm>
            <a:off x="6981810" y="3367600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Doc3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Query3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8" name="矩形: 摺角紙張 87"/>
          <p:cNvSpPr/>
          <p:nvPr/>
        </p:nvSpPr>
        <p:spPr>
          <a:xfrm>
            <a:off x="6184349" y="4234096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Doc2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Query2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70116" y="5533334"/>
            <a:ext cx="3137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Train on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English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QA training examples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5972108" y="5588816"/>
            <a:ext cx="2459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Test on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Chinese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QA test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1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13" grpId="0"/>
      <p:bldP spid="9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Zero-shot Reading Comprehension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English: </a:t>
            </a:r>
            <a:r>
              <a:rPr lang="en-US" altLang="zh-TW" dirty="0" err="1"/>
              <a:t>SQuAD</a:t>
            </a:r>
            <a:r>
              <a:rPr lang="en-US" altLang="zh-TW" dirty="0"/>
              <a:t>, Chinese: DRCD</a:t>
            </a:r>
            <a:endParaRPr lang="zh-TW" altLang="en-US" dirty="0"/>
          </a:p>
        </p:txBody>
      </p:sp>
      <p:sp>
        <p:nvSpPr>
          <p:cNvPr id="4" name="Google Shape;78;p15"/>
          <p:cNvSpPr txBox="1"/>
          <p:nvPr/>
        </p:nvSpPr>
        <p:spPr>
          <a:xfrm>
            <a:off x="621348" y="3135088"/>
            <a:ext cx="8520600" cy="2886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;p15"/>
          <p:cNvSpPr/>
          <p:nvPr/>
        </p:nvSpPr>
        <p:spPr>
          <a:xfrm>
            <a:off x="3202303" y="3450855"/>
            <a:ext cx="172800" cy="1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73785" y="5297570"/>
            <a:ext cx="6054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PMingLiU" panose="02020500000000000000" pitchFamily="18" charset="-120"/>
                <a:cs typeface="+mn-cs"/>
                <a:sym typeface="Helvetica Neue Medium"/>
              </a:rPr>
              <a:t>F1 score of Human performance is 93.30%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PMingLiU" panose="02020500000000000000" pitchFamily="18" charset="-120"/>
              <a:cs typeface="+mn-cs"/>
              <a:sym typeface="Helvetica Neue Medium"/>
            </a:endParaRPr>
          </a:p>
        </p:txBody>
      </p:sp>
      <p:graphicFrame>
        <p:nvGraphicFramePr>
          <p:cNvPr id="9" name="表格 10"/>
          <p:cNvGraphicFramePr>
            <a:graphicFrameLocks noGrp="1"/>
          </p:cNvGraphicFramePr>
          <p:nvPr/>
        </p:nvGraphicFramePr>
        <p:xfrm>
          <a:off x="384978" y="2469436"/>
          <a:ext cx="837404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834"/>
                <a:gridCol w="1604513"/>
                <a:gridCol w="2449902"/>
                <a:gridCol w="1311215"/>
                <a:gridCol w="1069676"/>
                <a:gridCol w="916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Model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Pre-train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Fine-tune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Test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F1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QANet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66.1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78.1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BERT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89.1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104 languages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81.2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88.7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78.8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+ 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82.6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90.1</a:t>
                      </a:r>
                      <a:endParaRPr lang="zh-TW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4861884" y="6070116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劉記良、許宗嫄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009034" y="6323425"/>
            <a:ext cx="368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https://arxiv.org/abs/1909.09587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Cross-lingual Alignment?</a:t>
            </a:r>
            <a:endParaRPr lang="zh-TW" altLang="en-US" dirty="0"/>
          </a:p>
        </p:txBody>
      </p:sp>
      <p:pic>
        <p:nvPicPr>
          <p:cNvPr id="4" name="Picture 2" descr="ãè±æãçåçæå°çµæ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14" y="4922123"/>
            <a:ext cx="2193503" cy="13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00" y="5288442"/>
            <a:ext cx="1951728" cy="1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/>
          <p:cNvGrpSpPr/>
          <p:nvPr/>
        </p:nvGrpSpPr>
        <p:grpSpPr>
          <a:xfrm>
            <a:off x="495886" y="2317998"/>
            <a:ext cx="4445839" cy="3728486"/>
            <a:chOff x="710837" y="2333971"/>
            <a:chExt cx="4445839" cy="3728486"/>
          </a:xfrm>
        </p:grpSpPr>
        <p:sp>
          <p:nvSpPr>
            <p:cNvPr id="31" name="矩形: 圓角 3"/>
            <p:cNvSpPr/>
            <p:nvPr/>
          </p:nvSpPr>
          <p:spPr>
            <a:xfrm>
              <a:off x="801527" y="3479508"/>
              <a:ext cx="3966052" cy="1171047"/>
            </a:xfrm>
            <a:prstGeom prst="roundRect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Multi-BERT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222449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 flipV="1">
              <a:off x="2276666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 flipV="1">
              <a:off x="3297251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 flipV="1">
              <a:off x="4351467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/>
            <p:nvPr/>
          </p:nvCxnSpPr>
          <p:spPr>
            <a:xfrm flipV="1">
              <a:off x="1207528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 flipV="1">
              <a:off x="2276666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 flipV="1">
              <a:off x="3299058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/>
            <p:nvPr/>
          </p:nvCxnSpPr>
          <p:spPr>
            <a:xfrm flipV="1">
              <a:off x="4351467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 rot="5400000">
              <a:off x="827384" y="2616510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5400000">
              <a:off x="1896522" y="2635856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5400000">
              <a:off x="2925217" y="2650244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5400000">
              <a:off x="3963633" y="2650244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10837" y="5150971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深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765053" y="5144909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776608" y="5160321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學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562739" y="5171026"/>
              <a:ext cx="1511451" cy="47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習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93323" y="5565503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high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790389" y="5559441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est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2801943" y="5574853"/>
              <a:ext cx="1137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moun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645225" y="5585558"/>
              <a:ext cx="1511451" cy="47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tain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4859239" y="2107056"/>
            <a:ext cx="3899435" cy="2426474"/>
            <a:chOff x="683875" y="1767998"/>
            <a:chExt cx="3899435" cy="2426474"/>
          </a:xfrm>
        </p:grpSpPr>
        <p:sp>
          <p:nvSpPr>
            <p:cNvPr id="53" name="文字方塊 52"/>
            <p:cNvSpPr txBox="1"/>
            <p:nvPr/>
          </p:nvSpPr>
          <p:spPr>
            <a:xfrm>
              <a:off x="2319600" y="3221693"/>
              <a:ext cx="724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魚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305699" y="2644426"/>
              <a:ext cx="986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兔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698248" y="1767998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跳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2930410" y="2413593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游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grpSp>
          <p:nvGrpSpPr>
            <p:cNvPr id="57" name="群組 56"/>
            <p:cNvGrpSpPr/>
            <p:nvPr/>
          </p:nvGrpSpPr>
          <p:grpSpPr>
            <a:xfrm>
              <a:off x="1476058" y="1922261"/>
              <a:ext cx="2086581" cy="1883523"/>
              <a:chOff x="5832940" y="2526556"/>
              <a:chExt cx="2086581" cy="1883523"/>
            </a:xfrm>
          </p:grpSpPr>
          <p:sp>
            <p:nvSpPr>
              <p:cNvPr id="58" name="橢圓 57"/>
              <p:cNvSpPr/>
              <p:nvPr/>
            </p:nvSpPr>
            <p:spPr>
              <a:xfrm rot="5400000">
                <a:off x="6854942" y="4275471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橢圓 58"/>
              <p:cNvSpPr/>
              <p:nvPr/>
            </p:nvSpPr>
            <p:spPr>
              <a:xfrm rot="5400000">
                <a:off x="5832940" y="3735156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 rot="5400000">
                <a:off x="6554175" y="2526556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 rot="5400000">
                <a:off x="7784913" y="3194380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62" name="橢圓 61"/>
            <p:cNvSpPr/>
            <p:nvPr/>
          </p:nvSpPr>
          <p:spPr>
            <a:xfrm rot="10190157">
              <a:off x="2771522" y="3927425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3" name="橢圓 62"/>
            <p:cNvSpPr/>
            <p:nvPr/>
          </p:nvSpPr>
          <p:spPr>
            <a:xfrm rot="10190157">
              <a:off x="1714628" y="3453768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 rot="10190157">
              <a:off x="2364673" y="2198853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 rot="10190157">
              <a:off x="3763554" y="2856915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3416587" y="3049503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swim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453848" y="1775912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jump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683875" y="3312913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rabbit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945849" y="3732807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fish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77690" y="6174924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投影片來源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許宗嫄同學碩士口試投影片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4370" y="58135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https://arxiv.org/abs/2010.10938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591" y="1280221"/>
            <a:ext cx="5884349" cy="42975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32566" y="221411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Mean Reciprocal Rank (MRR): 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72231" y="633017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Higher MRR, better alignment 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6389975" y="2331720"/>
            <a:ext cx="330865" cy="243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902505" y="1927669"/>
            <a:ext cx="211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Google’s Multi-BERT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708420" y="4491170"/>
            <a:ext cx="234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Our Multi-BERT</a:t>
            </a:r>
            <a:endParaRPr lang="zh-TW" altLang="en-US" sz="2400" dirty="0"/>
          </a:p>
        </p:txBody>
      </p:sp>
      <p:cxnSp>
        <p:nvCxnSpPr>
          <p:cNvPr id="18" name="直線單箭頭接點 17"/>
          <p:cNvCxnSpPr>
            <a:endCxn id="17" idx="1"/>
          </p:cNvCxnSpPr>
          <p:nvPr/>
        </p:nvCxnSpPr>
        <p:spPr>
          <a:xfrm>
            <a:off x="6180428" y="4491170"/>
            <a:ext cx="527992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708420" y="4932321"/>
            <a:ext cx="24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200k sentences for each lang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657036" y="5984196"/>
            <a:ext cx="412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How about 1000k?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5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training is also challenging …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65" y="1424764"/>
            <a:ext cx="14417347" cy="6666614"/>
          </a:xfrm>
        </p:spPr>
      </p:pic>
      <p:sp>
        <p:nvSpPr>
          <p:cNvPr id="7" name="矩形 6"/>
          <p:cNvSpPr/>
          <p:nvPr/>
        </p:nvSpPr>
        <p:spPr>
          <a:xfrm>
            <a:off x="7209249" y="2127693"/>
            <a:ext cx="7226300" cy="419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04" y="1539064"/>
            <a:ext cx="5693641" cy="2796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直線單箭頭接點 8"/>
          <p:cNvCxnSpPr/>
          <p:nvPr/>
        </p:nvCxnSpPr>
        <p:spPr>
          <a:xfrm>
            <a:off x="1860241" y="5067300"/>
            <a:ext cx="53490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950652" y="5164154"/>
            <a:ext cx="324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Two days 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3089" y="5521121"/>
            <a:ext cx="486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(the whole training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 took one week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0652" y="1601435"/>
            <a:ext cx="801541" cy="883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93858" y="1614877"/>
            <a:ext cx="1174236" cy="4283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8" grpId="0"/>
      <p:bldP spid="3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77690" y="6174924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投影片來源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許宗嫄同學碩士口試投影片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4370" y="58135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https://arxiv.org/abs/2010.10938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591" y="1280221"/>
            <a:ext cx="5884349" cy="42975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32566" y="221411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Mean Reciprocal Rank (MRR): 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72231" y="633017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Higher MRR, better alignment 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6389975" y="2331720"/>
            <a:ext cx="330865" cy="243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902505" y="1927669"/>
            <a:ext cx="211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Google’s Multi-BERT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708420" y="4491170"/>
            <a:ext cx="234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Our Multi-BERT</a:t>
            </a:r>
            <a:endParaRPr lang="zh-TW" altLang="en-US" sz="2400" dirty="0"/>
          </a:p>
        </p:txBody>
      </p:sp>
      <p:cxnSp>
        <p:nvCxnSpPr>
          <p:cNvPr id="18" name="直線單箭頭接點 17"/>
          <p:cNvCxnSpPr>
            <a:endCxn id="17" idx="1"/>
          </p:cNvCxnSpPr>
          <p:nvPr/>
        </p:nvCxnSpPr>
        <p:spPr>
          <a:xfrm>
            <a:off x="6180428" y="4491170"/>
            <a:ext cx="527992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708420" y="4932321"/>
            <a:ext cx="24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200k sentences for each lang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6212731" y="3313583"/>
            <a:ext cx="527992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836295" y="3210737"/>
            <a:ext cx="234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Our Multi-BERT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836295" y="3651888"/>
            <a:ext cx="244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1000k sentences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594020" y="1159966"/>
            <a:ext cx="712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PMingLiU" panose="02020500000000000000" pitchFamily="18" charset="-120"/>
                <a:cs typeface="+mn-cs"/>
              </a:rPr>
              <a:t>The amount of training data is critical for alignment.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81732" y="2800640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67831" y="2223373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兔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60380" y="134694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跳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92542" y="19925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438190" y="1501208"/>
            <a:ext cx="2086581" cy="1883523"/>
            <a:chOff x="5832940" y="2526556"/>
            <a:chExt cx="2086581" cy="1883523"/>
          </a:xfrm>
        </p:grpSpPr>
        <p:sp>
          <p:nvSpPr>
            <p:cNvPr id="10" name="橢圓 9"/>
            <p:cNvSpPr/>
            <p:nvPr/>
          </p:nvSpPr>
          <p:spPr>
            <a:xfrm rot="5400000">
              <a:off x="6854942" y="4275471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5400000">
              <a:off x="5832940" y="37351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5400000">
              <a:off x="6554175" y="25265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5400000">
              <a:off x="7784913" y="3194380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14" name="橢圓 13"/>
          <p:cNvSpPr/>
          <p:nvPr/>
        </p:nvSpPr>
        <p:spPr>
          <a:xfrm rot="10190157">
            <a:off x="2733654" y="35063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" name="橢圓 14"/>
          <p:cNvSpPr/>
          <p:nvPr/>
        </p:nvSpPr>
        <p:spPr>
          <a:xfrm rot="10190157">
            <a:off x="1676760" y="3032715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6" name="橢圓 15"/>
          <p:cNvSpPr/>
          <p:nvPr/>
        </p:nvSpPr>
        <p:spPr>
          <a:xfrm rot="10190157">
            <a:off x="2326805" y="1777800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橢圓 16"/>
          <p:cNvSpPr/>
          <p:nvPr/>
        </p:nvSpPr>
        <p:spPr>
          <a:xfrm rot="10190157">
            <a:off x="3725686" y="243586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378719" y="262845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swim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415980" y="1354859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jump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6007" y="289186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rabbit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907981" y="331175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fish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3" name="矩形: 圓角 3"/>
          <p:cNvSpPr/>
          <p:nvPr/>
        </p:nvSpPr>
        <p:spPr>
          <a:xfrm>
            <a:off x="4788851" y="3963076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5209773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6263990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7284575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338791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5194852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6263990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7286382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8338791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 rot="5400000">
            <a:off x="4814708" y="31000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5883846" y="3119424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6912541" y="31338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7950957" y="31338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698161" y="563453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752377" y="5628477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763932" y="564388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550063" y="5654594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習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780647" y="6049071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777713" y="604300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789267" y="6058421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632549" y="6069126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4" name="矩形: 圓角 3"/>
          <p:cNvSpPr/>
          <p:nvPr/>
        </p:nvSpPr>
        <p:spPr>
          <a:xfrm>
            <a:off x="4833622" y="1936325"/>
            <a:ext cx="3966052" cy="5346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Reconstruction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5194852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6263990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7286382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8338791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5190723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244940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7265525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8319741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4606563" y="73926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660779" y="733203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672334" y="74861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458465" y="759320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習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4689049" y="1153797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686115" y="114773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697669" y="1163147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540951" y="1173852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552310" y="384565"/>
            <a:ext cx="356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Weird???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748082" y="3939071"/>
            <a:ext cx="362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If the embedding is language independent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994646" y="4806572"/>
            <a:ext cx="238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How to correctly reconstruct?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48082" y="5628477"/>
            <a:ext cx="362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There must be language information.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1523185" y="2807952"/>
            <a:ext cx="219091" cy="2781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2549991" y="3326482"/>
            <a:ext cx="240203" cy="21887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endCxn id="17" idx="5"/>
          </p:cNvCxnSpPr>
          <p:nvPr/>
        </p:nvCxnSpPr>
        <p:spPr>
          <a:xfrm>
            <a:off x="3492119" y="2262432"/>
            <a:ext cx="245629" cy="202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2240420" y="1602309"/>
            <a:ext cx="147396" cy="2243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5691168" y="74238"/>
            <a:ext cx="336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https://arxiv.org/abs/2010.10041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/>
      <p:bldP spid="63" grpId="0"/>
      <p:bldP spid="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3"/>
          <p:cNvSpPr/>
          <p:nvPr/>
        </p:nvSpPr>
        <p:spPr>
          <a:xfrm>
            <a:off x="4739174" y="4627213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5160096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6214313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7234898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289114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5145175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6214313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7236705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8289114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 rot="5400000">
            <a:off x="4765031" y="376421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5834169" y="378356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6862864" y="3797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7901280" y="3797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4" name="矩形: 圓角 3"/>
          <p:cNvSpPr/>
          <p:nvPr/>
        </p:nvSpPr>
        <p:spPr>
          <a:xfrm>
            <a:off x="4786559" y="1437818"/>
            <a:ext cx="3966052" cy="5346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Reconstruction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5147789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6216927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7239319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8291728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5143660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197877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7218462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8272678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4606528" y="619527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那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686265" y="58131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有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717944" y="59586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一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507495" y="607266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貓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552310" y="384565"/>
            <a:ext cx="356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Where is Language?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 flipV="1">
            <a:off x="2098470" y="4946658"/>
            <a:ext cx="577988" cy="4039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 rot="10190157">
            <a:off x="2013996" y="4801229"/>
            <a:ext cx="134608" cy="13460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橢圓 67"/>
          <p:cNvSpPr/>
          <p:nvPr/>
        </p:nvSpPr>
        <p:spPr>
          <a:xfrm rot="10190157">
            <a:off x="2638143" y="5355517"/>
            <a:ext cx="134608" cy="1346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4988" y="4139014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Chinese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2738875" y="5422821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English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369465" y="175020"/>
            <a:ext cx="559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劉記良、許宗嫄、莊永松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 rot="5400000">
            <a:off x="1637087" y="5523800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633562" y="611083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there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5701382" y="611083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6722200" y="6112730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7760919" y="6149776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 rot="5400000">
            <a:off x="4768602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 rot="5400000">
            <a:off x="5837150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 rot="5400000">
            <a:off x="6853668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 rot="5400000">
            <a:off x="7916120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04918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55708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6988227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8063620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2281732" y="2800640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1267831" y="2223373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兔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1660380" y="134694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跳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2892542" y="19925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1438190" y="1501208"/>
            <a:ext cx="2086581" cy="1883523"/>
            <a:chOff x="5832940" y="2526556"/>
            <a:chExt cx="2086581" cy="1883523"/>
          </a:xfrm>
        </p:grpSpPr>
        <p:sp>
          <p:nvSpPr>
            <p:cNvPr id="93" name="橢圓 92"/>
            <p:cNvSpPr/>
            <p:nvPr/>
          </p:nvSpPr>
          <p:spPr>
            <a:xfrm rot="5400000">
              <a:off x="6854942" y="4275471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 rot="5400000">
              <a:off x="5832940" y="37351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5" name="橢圓 94"/>
            <p:cNvSpPr/>
            <p:nvPr/>
          </p:nvSpPr>
          <p:spPr>
            <a:xfrm rot="5400000">
              <a:off x="6554175" y="25265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6" name="橢圓 95"/>
            <p:cNvSpPr/>
            <p:nvPr/>
          </p:nvSpPr>
          <p:spPr>
            <a:xfrm rot="5400000">
              <a:off x="7784913" y="3194380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97" name="橢圓 96"/>
          <p:cNvSpPr/>
          <p:nvPr/>
        </p:nvSpPr>
        <p:spPr>
          <a:xfrm rot="10190157">
            <a:off x="2733654" y="35063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8" name="橢圓 97"/>
          <p:cNvSpPr/>
          <p:nvPr/>
        </p:nvSpPr>
        <p:spPr>
          <a:xfrm rot="10190157">
            <a:off x="1676760" y="3032715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9" name="橢圓 98"/>
          <p:cNvSpPr/>
          <p:nvPr/>
        </p:nvSpPr>
        <p:spPr>
          <a:xfrm rot="10190157">
            <a:off x="2326805" y="1777800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0" name="橢圓 99"/>
          <p:cNvSpPr/>
          <p:nvPr/>
        </p:nvSpPr>
        <p:spPr>
          <a:xfrm rot="10190157">
            <a:off x="3725686" y="243586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378719" y="262845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swim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2415980" y="1354859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jump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46007" y="289186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rabbit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907981" y="331175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fish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>
            <a:off x="1523185" y="2807952"/>
            <a:ext cx="219091" cy="2781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2549991" y="3326482"/>
            <a:ext cx="240203" cy="21887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00" idx="5"/>
          </p:cNvCxnSpPr>
          <p:nvPr/>
        </p:nvCxnSpPr>
        <p:spPr>
          <a:xfrm>
            <a:off x="3492119" y="2262432"/>
            <a:ext cx="245629" cy="202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2240420" y="1602309"/>
            <a:ext cx="147396" cy="2243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3" grpId="0"/>
      <p:bldP spid="54" grpId="0"/>
      <p:bldP spid="55" grpId="0"/>
      <p:bldP spid="56" grpId="0"/>
      <p:bldP spid="67" grpId="0" animBg="1"/>
      <p:bldP spid="68" grpId="0" animBg="1"/>
      <p:bldP spid="3" grpId="0"/>
      <p:bldP spid="70" grpId="0"/>
      <p:bldP spid="75" grpId="0" animBg="1"/>
      <p:bldP spid="81" grpId="0" animBg="1"/>
      <p:bldP spid="82" grpId="0" animBg="1"/>
      <p:bldP spid="83" grpId="0" animBg="1"/>
      <p:bldP spid="84" grpId="0" animBg="1"/>
      <p:bldP spid="4" grpId="0"/>
      <p:bldP spid="85" grpId="0"/>
      <p:bldP spid="86" grpId="0"/>
      <p:bldP spid="8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字方塊 60"/>
          <p:cNvSpPr txBox="1"/>
          <p:nvPr/>
        </p:nvSpPr>
        <p:spPr>
          <a:xfrm>
            <a:off x="552310" y="384565"/>
            <a:ext cx="356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If this is true …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 flipV="1">
            <a:off x="6428975" y="2331789"/>
            <a:ext cx="577988" cy="4039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 rot="10190157">
            <a:off x="6344501" y="2186360"/>
            <a:ext cx="134608" cy="13460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橢圓 67"/>
          <p:cNvSpPr/>
          <p:nvPr/>
        </p:nvSpPr>
        <p:spPr>
          <a:xfrm rot="10190157">
            <a:off x="6968648" y="2740648"/>
            <a:ext cx="134608" cy="1346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95493" y="1524145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Chinese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7069380" y="2807952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English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369465" y="175020"/>
            <a:ext cx="559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劉記良、許宗嫄、莊永松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 rot="5400000">
            <a:off x="5967592" y="2908931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2281732" y="2800640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1267831" y="2223373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兔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1660380" y="134694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跳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2892542" y="19925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1438190" y="1501208"/>
            <a:ext cx="2086581" cy="1883523"/>
            <a:chOff x="5832940" y="2526556"/>
            <a:chExt cx="2086581" cy="1883523"/>
          </a:xfrm>
        </p:grpSpPr>
        <p:sp>
          <p:nvSpPr>
            <p:cNvPr id="93" name="橢圓 92"/>
            <p:cNvSpPr/>
            <p:nvPr/>
          </p:nvSpPr>
          <p:spPr>
            <a:xfrm rot="5400000">
              <a:off x="6854942" y="4275471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 rot="5400000">
              <a:off x="5832940" y="37351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5" name="橢圓 94"/>
            <p:cNvSpPr/>
            <p:nvPr/>
          </p:nvSpPr>
          <p:spPr>
            <a:xfrm rot="5400000">
              <a:off x="6554175" y="25265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96" name="橢圓 95"/>
            <p:cNvSpPr/>
            <p:nvPr/>
          </p:nvSpPr>
          <p:spPr>
            <a:xfrm rot="5400000">
              <a:off x="7784913" y="3194380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</p:grpSp>
      <p:sp>
        <p:nvSpPr>
          <p:cNvPr id="97" name="橢圓 96"/>
          <p:cNvSpPr/>
          <p:nvPr/>
        </p:nvSpPr>
        <p:spPr>
          <a:xfrm rot="10190157">
            <a:off x="2733654" y="35063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8" name="橢圓 97"/>
          <p:cNvSpPr/>
          <p:nvPr/>
        </p:nvSpPr>
        <p:spPr>
          <a:xfrm rot="10190157">
            <a:off x="1676760" y="3032715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9" name="橢圓 98"/>
          <p:cNvSpPr/>
          <p:nvPr/>
        </p:nvSpPr>
        <p:spPr>
          <a:xfrm rot="10190157">
            <a:off x="2326805" y="1777800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0" name="橢圓 99"/>
          <p:cNvSpPr/>
          <p:nvPr/>
        </p:nvSpPr>
        <p:spPr>
          <a:xfrm rot="10190157">
            <a:off x="3725686" y="243586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378719" y="262845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swim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2415980" y="1354859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jump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46007" y="289186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rabbit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907981" y="331175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fish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>
            <a:off x="1523185" y="2807952"/>
            <a:ext cx="219091" cy="2781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2549991" y="3326482"/>
            <a:ext cx="240203" cy="21887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00" idx="5"/>
          </p:cNvCxnSpPr>
          <p:nvPr/>
        </p:nvCxnSpPr>
        <p:spPr>
          <a:xfrm>
            <a:off x="3492119" y="2262432"/>
            <a:ext cx="245629" cy="202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2240420" y="1602309"/>
            <a:ext cx="147396" cy="2243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/>
              <p:cNvSpPr txBox="1"/>
              <p:nvPr/>
            </p:nvSpPr>
            <p:spPr>
              <a:xfrm>
                <a:off x="5785190" y="2747257"/>
                <a:ext cx="3811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𝛼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rPr>
                  <a:t>x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190" y="2747257"/>
                <a:ext cx="381195" cy="430887"/>
              </a:xfrm>
              <a:prstGeom prst="rect">
                <a:avLst/>
              </a:prstGeom>
              <a:blipFill rotWithShape="1">
                <a:blip r:embed="rId1"/>
                <a:stretch>
                  <a:fillRect l="-89" t="-942" r="-17850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4244228"/>
            <a:ext cx="8763000" cy="1457325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1760927" y="5798224"/>
            <a:ext cx="5754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Unsupervised token-level translation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  <a:sym typeface="Wingdings" panose="05000000000000000000" pitchFamily="2" charset="2"/>
              </a:rPr>
              <a:t>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606105" y="431814"/>
            <a:ext cx="336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https://arxiv.org/abs/2010.10041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一張含有 文字, 裝飾 的圖片&#10;&#10;自動產生的描述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7769" r="14232" b="1"/>
          <a:stretch>
            <a:fillRect/>
          </a:stretch>
        </p:blipFill>
        <p:spPr>
          <a:xfrm>
            <a:off x="-2286" y="0"/>
            <a:ext cx="9143999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360038" y="3496287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72236" y="1488252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GPT-2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136461" y="7193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T5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55201" y="3926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GPT-3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90339" y="400409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ELMo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72236" y="829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https://youtu.be/wJJnjzNlMws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50989"/>
            <a:ext cx="2937274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24" y="1785941"/>
            <a:ext cx="3982229" cy="36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2890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BERT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609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GPT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" name="矩形: 圓角 2"/>
          <p:cNvSpPr/>
          <p:nvPr/>
        </p:nvSpPr>
        <p:spPr>
          <a:xfrm>
            <a:off x="4300921" y="1479764"/>
            <a:ext cx="4214429" cy="49418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線單箭頭接點 89"/>
          <p:cNvCxnSpPr/>
          <p:nvPr/>
        </p:nvCxnSpPr>
        <p:spPr>
          <a:xfrm flipV="1">
            <a:off x="1146616" y="2720816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76242" y="2730756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3205868" y="2727442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flipV="1">
            <a:off x="4235494" y="272412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en-US" altLang="zh-TW" dirty="0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1166418" y="350071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196044" y="351065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225670" y="3507345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4255296" y="3504032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65101" y="624106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&lt;BOS&gt;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736732" y="624106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762643" y="626337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灣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1205849" y="572383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2235475" y="5742422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3265101" y="573622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4294727" y="573003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08932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634843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灣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660754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65686" y="3757443"/>
            <a:ext cx="197621" cy="61665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95312" y="3779621"/>
            <a:ext cx="197621" cy="616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21682" y="3799883"/>
            <a:ext cx="197621" cy="6166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144558" y="3816239"/>
            <a:ext cx="197621" cy="61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301589" y="3881105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589" y="3881105"/>
                <a:ext cx="375937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26" t="-168" r="-9666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/>
              <p:cNvSpPr txBox="1"/>
              <p:nvPr/>
            </p:nvSpPr>
            <p:spPr>
              <a:xfrm>
                <a:off x="2308753" y="387447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753" y="3874479"/>
                <a:ext cx="38305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38" t="-93" r="-8443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/>
              <p:cNvSpPr txBox="1"/>
              <p:nvPr/>
            </p:nvSpPr>
            <p:spPr>
              <a:xfrm>
                <a:off x="3375555" y="390760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555" y="3907609"/>
                <a:ext cx="38305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8" t="-123" r="-8443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/>
              <p:cNvSpPr txBox="1"/>
              <p:nvPr/>
            </p:nvSpPr>
            <p:spPr>
              <a:xfrm>
                <a:off x="4392337" y="393780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337" y="3937802"/>
                <a:ext cx="38305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1" t="-45" r="-8570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/>
          <p:cNvCxnSpPr/>
          <p:nvPr/>
        </p:nvCxnSpPr>
        <p:spPr>
          <a:xfrm flipV="1">
            <a:off x="1181302" y="4405340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2210928" y="442392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240554" y="4417730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270180" y="4411535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3"/>
          <p:cNvSpPr/>
          <p:nvPr/>
        </p:nvSpPr>
        <p:spPr>
          <a:xfrm>
            <a:off x="697234" y="4741178"/>
            <a:ext cx="4123776" cy="976834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93202" y="2978070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1802702" y="2996948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7" name="圓角矩形 86"/>
          <p:cNvSpPr/>
          <p:nvPr/>
        </p:nvSpPr>
        <p:spPr>
          <a:xfrm>
            <a:off x="2831252" y="2997004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8" name="圓角矩形 87"/>
          <p:cNvSpPr/>
          <p:nvPr/>
        </p:nvSpPr>
        <p:spPr>
          <a:xfrm>
            <a:off x="3821701" y="2996948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18670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947467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2976264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3989482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97" name="直線單箭頭接點 96"/>
          <p:cNvCxnSpPr/>
          <p:nvPr/>
        </p:nvCxnSpPr>
        <p:spPr>
          <a:xfrm flipV="1">
            <a:off x="1138126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flipV="1">
            <a:off x="2171368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 flipV="1">
            <a:off x="3178500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4235494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3777664" y="626337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727176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9" name="群組 118"/>
          <p:cNvGrpSpPr/>
          <p:nvPr/>
        </p:nvGrpSpPr>
        <p:grpSpPr>
          <a:xfrm>
            <a:off x="700060" y="4724822"/>
            <a:ext cx="4123776" cy="976834"/>
            <a:chOff x="697234" y="4741178"/>
            <a:chExt cx="4123776" cy="976834"/>
          </a:xfrm>
        </p:grpSpPr>
        <p:sp>
          <p:nvSpPr>
            <p:cNvPr id="120" name="矩形: 圓角 3"/>
            <p:cNvSpPr/>
            <p:nvPr/>
          </p:nvSpPr>
          <p:spPr>
            <a:xfrm>
              <a:off x="697234" y="4741178"/>
              <a:ext cx="4123776" cy="976834"/>
            </a:xfrm>
            <a:prstGeom prst="roundRect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121" name="直線單箭頭接點 120"/>
            <p:cNvCxnSpPr/>
            <p:nvPr/>
          </p:nvCxnSpPr>
          <p:spPr>
            <a:xfrm flipH="1" flipV="1">
              <a:off x="1168755" y="4864841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/>
            <p:nvPr/>
          </p:nvCxnSpPr>
          <p:spPr>
            <a:xfrm flipH="1" flipV="1">
              <a:off x="2194666" y="4844785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/>
            <p:cNvCxnSpPr/>
            <p:nvPr/>
          </p:nvCxnSpPr>
          <p:spPr>
            <a:xfrm flipH="1" flipV="1">
              <a:off x="3296248" y="4864841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群組 123"/>
            <p:cNvGrpSpPr/>
            <p:nvPr/>
          </p:nvGrpSpPr>
          <p:grpSpPr>
            <a:xfrm>
              <a:off x="1523797" y="5040833"/>
              <a:ext cx="266700" cy="377523"/>
              <a:chOff x="7010400" y="2350534"/>
              <a:chExt cx="381000" cy="381000"/>
            </a:xfrm>
          </p:grpSpPr>
          <p:cxnSp>
            <p:nvCxnSpPr>
              <p:cNvPr id="131" name="直線接點 130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群組 124"/>
            <p:cNvGrpSpPr/>
            <p:nvPr/>
          </p:nvGrpSpPr>
          <p:grpSpPr>
            <a:xfrm>
              <a:off x="2569293" y="5062323"/>
              <a:ext cx="266700" cy="377523"/>
              <a:chOff x="7010400" y="2350534"/>
              <a:chExt cx="381000" cy="381000"/>
            </a:xfrm>
          </p:grpSpPr>
          <p:cxnSp>
            <p:nvCxnSpPr>
              <p:cNvPr id="129" name="直線接點 128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群組 125"/>
            <p:cNvGrpSpPr/>
            <p:nvPr/>
          </p:nvGrpSpPr>
          <p:grpSpPr>
            <a:xfrm>
              <a:off x="3629379" y="5041412"/>
              <a:ext cx="266700" cy="377523"/>
              <a:chOff x="7010400" y="2350534"/>
              <a:chExt cx="381000" cy="381000"/>
            </a:xfrm>
          </p:grpSpPr>
          <p:cxnSp>
            <p:nvCxnSpPr>
              <p:cNvPr id="127" name="直線接點 126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群組 11"/>
          <p:cNvGrpSpPr/>
          <p:nvPr/>
        </p:nvGrpSpPr>
        <p:grpSpPr>
          <a:xfrm>
            <a:off x="5422281" y="164830"/>
            <a:ext cx="2759474" cy="6306805"/>
            <a:chOff x="5422281" y="164830"/>
            <a:chExt cx="2759474" cy="6306805"/>
          </a:xfrm>
        </p:grpSpPr>
        <p:cxnSp>
          <p:nvCxnSpPr>
            <p:cNvPr id="84" name="直線單箭頭接點 83"/>
            <p:cNvCxnSpPr/>
            <p:nvPr/>
          </p:nvCxnSpPr>
          <p:spPr>
            <a:xfrm flipV="1">
              <a:off x="7257777" y="3016146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 flipV="1">
              <a:off x="7257777" y="3897141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6352955" y="4324710"/>
              <a:ext cx="1828800" cy="109432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Linear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Transform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513588" y="3479454"/>
              <a:ext cx="1507534" cy="3956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softmax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6352955" y="2996751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群組 8"/>
            <p:cNvGrpSpPr/>
            <p:nvPr/>
          </p:nvGrpSpPr>
          <p:grpSpPr>
            <a:xfrm>
              <a:off x="6513588" y="2121139"/>
              <a:ext cx="1489913" cy="818674"/>
              <a:chOff x="6264327" y="1967634"/>
              <a:chExt cx="1489913" cy="818674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591805" y="2393617"/>
                <a:ext cx="180000" cy="39269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919283" y="2150599"/>
                <a:ext cx="180000" cy="63570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7574240" y="1967634"/>
                <a:ext cx="180000" cy="8186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80" name="直線接點 79"/>
            <p:cNvCxnSpPr/>
            <p:nvPr/>
          </p:nvCxnSpPr>
          <p:spPr>
            <a:xfrm>
              <a:off x="6352955" y="1578768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>
              <a:off x="7479190" y="680469"/>
              <a:ext cx="180000" cy="8186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82" name="直線單箭頭接點 81"/>
            <p:cNvCxnSpPr/>
            <p:nvPr/>
          </p:nvCxnSpPr>
          <p:spPr>
            <a:xfrm flipV="1">
              <a:off x="7273072" y="5375780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7168545" y="5854978"/>
              <a:ext cx="197621" cy="6166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 flipV="1">
              <a:off x="7257777" y="1641195"/>
              <a:ext cx="0" cy="54237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5422281" y="1623157"/>
              <a:ext cx="12697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Cross entropy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7080332" y="164830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5788726" y="5878371"/>
              <a:ext cx="1327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from </a:t>
              </a: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PMingLiU" panose="02020500000000000000" pitchFamily="18" charset="-120"/>
                  <a:cs typeface="+mn-cs"/>
                </a:rPr>
                <a:t>t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字方塊 132"/>
                <p:cNvSpPr txBox="1"/>
                <p:nvPr/>
              </p:nvSpPr>
              <p:spPr>
                <a:xfrm>
                  <a:off x="7623489" y="5995443"/>
                  <a:ext cx="3586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PMingLiU" panose="02020500000000000000" pitchFamily="18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133" name="文字方塊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3489" y="5995443"/>
                  <a:ext cx="35862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字方塊 2"/>
          <p:cNvSpPr txBox="1"/>
          <p:nvPr/>
        </p:nvSpPr>
        <p:spPr>
          <a:xfrm>
            <a:off x="5174677" y="395662"/>
            <a:ext cx="184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data: “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台灣大學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54" grpId="0"/>
      <p:bldP spid="55" grpId="0"/>
      <p:bldP spid="56" grpId="0"/>
      <p:bldP spid="59" grpId="0" animBg="1"/>
      <p:bldP spid="60" grpId="0" animBg="1"/>
      <p:bldP spid="61" grpId="0" animBg="1"/>
      <p:bldP spid="62" grpId="0" animBg="1"/>
      <p:bldP spid="5" grpId="0"/>
      <p:bldP spid="65" grpId="0"/>
      <p:bldP spid="66" grpId="0"/>
      <p:bldP spid="67" grpId="0"/>
      <p:bldP spid="4" grpId="0" animBg="1"/>
      <p:bldP spid="86" grpId="0" animBg="1"/>
      <p:bldP spid="87" grpId="0" animBg="1"/>
      <p:bldP spid="88" grpId="0" animBg="1"/>
      <p:bldP spid="7" grpId="0"/>
      <p:bldP spid="94" grpId="0"/>
      <p:bldP spid="95" grpId="0"/>
      <p:bldP spid="96" grpId="0"/>
      <p:bldP spid="117" grpId="0"/>
      <p:bldP spid="1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229024"/>
            <a:ext cx="3255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They can do generation.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5" name="圖片 3" descr="一張含有 螢幕擷取畫面, 文字 的圖片&#10;&#10;自動產生的描述"/>
          <p:cNvPicPr>
            <a:picLocks noChangeAspect="1"/>
          </p:cNvPicPr>
          <p:nvPr/>
        </p:nvPicPr>
        <p:blipFill rotWithShape="1">
          <a:blip r:embed="rId1"/>
          <a:srcRect l="11023" r="-2" b="-2"/>
          <a:stretch>
            <a:fillRect/>
          </a:stretch>
        </p:blipFill>
        <p:spPr>
          <a:xfrm rot="21480000">
            <a:off x="853377" y="1819016"/>
            <a:ext cx="7437246" cy="4764396"/>
          </a:xfrm>
          <a:prstGeom prst="rect">
            <a:avLst/>
          </a:prstGeom>
        </p:spPr>
      </p:pic>
      <p:pic>
        <p:nvPicPr>
          <p:cNvPr id="6" name="Picture 10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15" y="464383"/>
            <a:ext cx="2760389" cy="255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884478" y="125271"/>
            <a:ext cx="4053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  <a:hlinkClick r:id="rId3"/>
              </a:rPr>
              <a:t>https://talktotransformer.com/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" panose="020B0604030504040204" pitchFamily="34" charset="-120"/>
              </a:rPr>
              <a:t>How to use GPT? </a:t>
            </a:r>
            <a:endParaRPr lang="zh-TW" altLang="en-US" dirty="0">
              <a:ea typeface="Microsoft JhengHe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969351"/>
            <a:ext cx="8153400" cy="9270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03676"/>
            <a:ext cx="4483598" cy="2514524"/>
          </a:xfrm>
          <a:prstGeom prst="rect">
            <a:avLst/>
          </a:prstGeom>
        </p:spPr>
      </p:pic>
      <p:sp>
        <p:nvSpPr>
          <p:cNvPr id="6" name="矩形: 圓角 5"/>
          <p:cNvSpPr/>
          <p:nvPr/>
        </p:nvSpPr>
        <p:spPr>
          <a:xfrm>
            <a:off x="539750" y="1969351"/>
            <a:ext cx="8153400" cy="94057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矩形: 圓角 6"/>
          <p:cNvSpPr/>
          <p:nvPr/>
        </p:nvSpPr>
        <p:spPr>
          <a:xfrm>
            <a:off x="539750" y="3276600"/>
            <a:ext cx="4368800" cy="2794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34150" y="3014990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Description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010150" y="5545752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JhengHei" panose="020B0604030504040204" pitchFamily="34" charset="-120"/>
                <a:cs typeface="+mn-cs"/>
              </a:rPr>
              <a:t>A few example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icrosoft JhengHei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19694" y="343717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“Few-shot”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9694" y="3025247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“One-shot”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19694" y="4857478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“Zero-shot”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9694" y="1405094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(no gradient descent)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48494" y="6160422"/>
            <a:ext cx="479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“In-context”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0414" y="4823926"/>
            <a:ext cx="6391909" cy="13427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14" y="2859113"/>
            <a:ext cx="6607397" cy="186518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14" y="174358"/>
            <a:ext cx="6359545" cy="2706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5083" y="2880805"/>
            <a:ext cx="8752728" cy="1843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68298" y="4771836"/>
            <a:ext cx="8752728" cy="1535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4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90" y="519362"/>
            <a:ext cx="8936510" cy="556194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714742" y="6160438"/>
            <a:ext cx="392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Average of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42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tasks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44" y="1690688"/>
            <a:ext cx="4361855" cy="436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562944" y="59107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https://youtu.be/DOG1L9lvsDY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Text</a:t>
            </a:r>
            <a:endParaRPr lang="zh-TW" altLang="en-US" dirty="0"/>
          </a:p>
        </p:txBody>
      </p:sp>
      <p:sp>
        <p:nvSpPr>
          <p:cNvPr id="4" name="Google Shape;425;p37"/>
          <p:cNvSpPr/>
          <p:nvPr/>
        </p:nvSpPr>
        <p:spPr>
          <a:xfrm>
            <a:off x="761929" y="2495798"/>
            <a:ext cx="1386600" cy="402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Data Centric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426;p37"/>
          <p:cNvSpPr/>
          <p:nvPr/>
        </p:nvSpPr>
        <p:spPr>
          <a:xfrm>
            <a:off x="2402017" y="2495798"/>
            <a:ext cx="1386600" cy="402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427;p37"/>
          <p:cNvSpPr/>
          <p:nvPr/>
        </p:nvSpPr>
        <p:spPr>
          <a:xfrm>
            <a:off x="779929" y="33003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Position, 2015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428;p37"/>
          <p:cNvSpPr/>
          <p:nvPr/>
        </p:nvSpPr>
        <p:spPr>
          <a:xfrm>
            <a:off x="779929" y="370419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Jigsaw, 2017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429;p37"/>
          <p:cNvSpPr/>
          <p:nvPr/>
        </p:nvSpPr>
        <p:spPr>
          <a:xfrm>
            <a:off x="779929" y="410802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Rotation, 2018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430;p37"/>
          <p:cNvSpPr/>
          <p:nvPr/>
        </p:nvSpPr>
        <p:spPr>
          <a:xfrm>
            <a:off x="2420017" y="410802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Cutout, 2015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431;p37"/>
          <p:cNvSpPr/>
          <p:nvPr/>
        </p:nvSpPr>
        <p:spPr>
          <a:xfrm>
            <a:off x="2420017" y="3300373"/>
            <a:ext cx="1350600" cy="33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RNNLM, 1997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432;p37"/>
          <p:cNvSpPr/>
          <p:nvPr/>
        </p:nvSpPr>
        <p:spPr>
          <a:xfrm>
            <a:off x="2419979" y="3704198"/>
            <a:ext cx="1350600" cy="33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word2v, 2013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433;p37"/>
          <p:cNvSpPr/>
          <p:nvPr/>
        </p:nvSpPr>
        <p:spPr>
          <a:xfrm>
            <a:off x="4086854" y="3704198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audio2v,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434;p37"/>
          <p:cNvSpPr/>
          <p:nvPr/>
        </p:nvSpPr>
        <p:spPr>
          <a:xfrm>
            <a:off x="2420017" y="4511848"/>
            <a:ext cx="1350600" cy="33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BERT, 2018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435;p37"/>
          <p:cNvSpPr/>
          <p:nvPr/>
        </p:nvSpPr>
        <p:spPr>
          <a:xfrm>
            <a:off x="4086892" y="4511848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Mock,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436;p37"/>
          <p:cNvSpPr/>
          <p:nvPr/>
        </p:nvSpPr>
        <p:spPr>
          <a:xfrm>
            <a:off x="4086892" y="5093723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TERA,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437;p37"/>
          <p:cNvSpPr/>
          <p:nvPr/>
        </p:nvSpPr>
        <p:spPr>
          <a:xfrm>
            <a:off x="4086892" y="3300373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APC,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7" name="Google Shape;438;p37"/>
          <p:cNvCxnSpPr>
            <a:stCxn id="10" idx="3"/>
            <a:endCxn id="16" idx="1"/>
          </p:cNvCxnSpPr>
          <p:nvPr/>
        </p:nvCxnSpPr>
        <p:spPr>
          <a:xfrm>
            <a:off x="3770617" y="3465673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439;p37"/>
          <p:cNvCxnSpPr>
            <a:stCxn id="11" idx="3"/>
            <a:endCxn id="12" idx="1"/>
          </p:cNvCxnSpPr>
          <p:nvPr/>
        </p:nvCxnSpPr>
        <p:spPr>
          <a:xfrm>
            <a:off x="3770579" y="3869498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440;p37"/>
          <p:cNvCxnSpPr>
            <a:stCxn id="13" idx="3"/>
            <a:endCxn id="14" idx="1"/>
          </p:cNvCxnSpPr>
          <p:nvPr/>
        </p:nvCxnSpPr>
        <p:spPr>
          <a:xfrm>
            <a:off x="3770617" y="4677148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441;p37"/>
          <p:cNvCxnSpPr>
            <a:stCxn id="14" idx="2"/>
            <a:endCxn id="15" idx="0"/>
          </p:cNvCxnSpPr>
          <p:nvPr/>
        </p:nvCxnSpPr>
        <p:spPr>
          <a:xfrm>
            <a:off x="4762192" y="4842448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442;p37"/>
          <p:cNvSpPr txBox="1"/>
          <p:nvPr/>
        </p:nvSpPr>
        <p:spPr>
          <a:xfrm>
            <a:off x="3581028" y="1492723"/>
            <a:ext cx="15057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NLP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443;p37"/>
          <p:cNvSpPr txBox="1"/>
          <p:nvPr/>
        </p:nvSpPr>
        <p:spPr>
          <a:xfrm>
            <a:off x="5463078" y="1492723"/>
            <a:ext cx="1505700" cy="4002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Speech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444;p37"/>
          <p:cNvSpPr txBox="1"/>
          <p:nvPr/>
        </p:nvSpPr>
        <p:spPr>
          <a:xfrm>
            <a:off x="7322178" y="1492735"/>
            <a:ext cx="1505700" cy="400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CV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447;p37"/>
          <p:cNvSpPr/>
          <p:nvPr/>
        </p:nvSpPr>
        <p:spPr>
          <a:xfrm>
            <a:off x="5735779" y="2495798"/>
            <a:ext cx="1386600" cy="402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Contrastive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448;p37"/>
          <p:cNvSpPr/>
          <p:nvPr/>
        </p:nvSpPr>
        <p:spPr>
          <a:xfrm>
            <a:off x="5753779" y="33003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InfoNCE, 2017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449;p37"/>
          <p:cNvSpPr/>
          <p:nvPr/>
        </p:nvSpPr>
        <p:spPr>
          <a:xfrm>
            <a:off x="7420654" y="33003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CPC,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450;p37"/>
          <p:cNvSpPr/>
          <p:nvPr/>
        </p:nvSpPr>
        <p:spPr>
          <a:xfrm>
            <a:off x="7420654" y="3885261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MoCo,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451;p37"/>
          <p:cNvSpPr/>
          <p:nvPr/>
        </p:nvSpPr>
        <p:spPr>
          <a:xfrm>
            <a:off x="5753754" y="389419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SimCLR,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452;p37"/>
          <p:cNvSpPr/>
          <p:nvPr/>
        </p:nvSpPr>
        <p:spPr>
          <a:xfrm>
            <a:off x="5753779" y="449394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MoCov2,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453;p37"/>
          <p:cNvSpPr/>
          <p:nvPr/>
        </p:nvSpPr>
        <p:spPr>
          <a:xfrm>
            <a:off x="5753779" y="50811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BYOL,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454;p37"/>
          <p:cNvSpPr/>
          <p:nvPr/>
        </p:nvSpPr>
        <p:spPr>
          <a:xfrm>
            <a:off x="5753779" y="566839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  <a:sym typeface="Arial" panose="020B0604020202020204"/>
              </a:rPr>
              <a:t>SimSiam, 2020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2" name="Google Shape;455;p37"/>
          <p:cNvCxnSpPr/>
          <p:nvPr/>
        </p:nvCxnSpPr>
        <p:spPr>
          <a:xfrm>
            <a:off x="6429067" y="3630973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456;p37"/>
          <p:cNvCxnSpPr/>
          <p:nvPr/>
        </p:nvCxnSpPr>
        <p:spPr>
          <a:xfrm>
            <a:off x="8095942" y="3630973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457;p37"/>
          <p:cNvCxnSpPr/>
          <p:nvPr/>
        </p:nvCxnSpPr>
        <p:spPr>
          <a:xfrm>
            <a:off x="6429067" y="4236648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458;p37"/>
          <p:cNvCxnSpPr/>
          <p:nvPr/>
        </p:nvCxnSpPr>
        <p:spPr>
          <a:xfrm>
            <a:off x="6429067" y="4830486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459;p37"/>
          <p:cNvCxnSpPr>
            <a:endCxn id="29" idx="3"/>
          </p:cNvCxnSpPr>
          <p:nvPr/>
        </p:nvCxnSpPr>
        <p:spPr>
          <a:xfrm flipH="1">
            <a:off x="7104379" y="4190648"/>
            <a:ext cx="991500" cy="468600"/>
          </a:xfrm>
          <a:prstGeom prst="bentConnector3">
            <a:avLst>
              <a:gd name="adj1" fmla="val 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460;p37"/>
          <p:cNvCxnSpPr/>
          <p:nvPr/>
        </p:nvCxnSpPr>
        <p:spPr>
          <a:xfrm>
            <a:off x="7122367" y="3465673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461;p37"/>
          <p:cNvCxnSpPr/>
          <p:nvPr/>
        </p:nvCxnSpPr>
        <p:spPr>
          <a:xfrm>
            <a:off x="6429042" y="5411761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文字方塊 38"/>
          <p:cNvSpPr txBox="1"/>
          <p:nvPr/>
        </p:nvSpPr>
        <p:spPr>
          <a:xfrm>
            <a:off x="734257" y="5723324"/>
            <a:ext cx="316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本投影片由</a:t>
            </a:r>
            <a:r>
              <a:rPr lang="zh-TW" altLang="en-US" sz="1800" kern="1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劉廷緯同學提供</a:t>
            </a:r>
            <a:endParaRPr lang="zh-TW" altLang="zh-TW" sz="1800" kern="1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- </a:t>
            </a:r>
            <a:r>
              <a:rPr lang="en-US" altLang="zh-TW" dirty="0" err="1"/>
              <a:t>SimCLR</a:t>
            </a:r>
            <a:endParaRPr lang="zh-TW" altLang="en-US" dirty="0"/>
          </a:p>
        </p:txBody>
      </p:sp>
      <p:pic>
        <p:nvPicPr>
          <p:cNvPr id="4" name="Google Shape;32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3487" y="2505678"/>
            <a:ext cx="3818164" cy="319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0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2000" y="1690689"/>
            <a:ext cx="4112987" cy="45069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/>
          <p:cNvSpPr txBox="1"/>
          <p:nvPr/>
        </p:nvSpPr>
        <p:spPr>
          <a:xfrm>
            <a:off x="4767942" y="7047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https://arxiv.org/abs/2002.05709</a:t>
            </a:r>
            <a:endParaRPr lang="en-US" altLang="zh-TW" dirty="0"/>
          </a:p>
          <a:p>
            <a:r>
              <a:rPr lang="en-US" altLang="zh-TW" dirty="0"/>
              <a:t>https://github.com/google-research/simclr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-</a:t>
            </a:r>
            <a:r>
              <a:rPr lang="zh-TW" altLang="en-US" dirty="0"/>
              <a:t> </a:t>
            </a:r>
            <a:r>
              <a:rPr lang="en-US" altLang="zh-TW" dirty="0"/>
              <a:t>BYOL</a:t>
            </a:r>
            <a:endParaRPr lang="zh-TW" altLang="en-US" dirty="0"/>
          </a:p>
        </p:txBody>
      </p:sp>
      <p:pic>
        <p:nvPicPr>
          <p:cNvPr id="4" name="Google Shape;90;p18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82" y="3151085"/>
            <a:ext cx="8625036" cy="2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628650" y="1574575"/>
            <a:ext cx="80073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B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ootstrap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y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our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o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wn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l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atent: </a:t>
            </a:r>
            <a:endParaRPr lang="en-US" altLang="zh-TW" sz="240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A new approach to self-supervised Learning</a:t>
            </a:r>
            <a:endParaRPr lang="en-US" altLang="zh-TW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90459" y="2405572"/>
            <a:ext cx="349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https://arxiv.org/abs/2006.07733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elmo  pngãçåçæå°çµ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1" y="5569866"/>
            <a:ext cx="212693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32" y="4714792"/>
            <a:ext cx="735533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6" y="561562"/>
            <a:ext cx="6004804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32411" y="6060822"/>
            <a:ext cx="37421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Source of image: https://huaban.com/pins/1714071707/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3433" y="4653617"/>
            <a:ext cx="97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ELMO (94M)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93914" y="3822620"/>
            <a:ext cx="11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 (340M)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16768" y="5234593"/>
            <a:ext cx="131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GPT-2 (1542M)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84428" y="561562"/>
            <a:ext cx="490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models become larger and larger …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ound wave illustration - Vector - Download Free Vectors, Clipart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560" y="-120511"/>
            <a:ext cx="3427271" cy="27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</a:t>
            </a:r>
            <a:endParaRPr lang="zh-TW" altLang="en-US" dirty="0"/>
          </a:p>
        </p:txBody>
      </p:sp>
      <p:sp>
        <p:nvSpPr>
          <p:cNvPr id="6" name="矩形: 圓角 3"/>
          <p:cNvSpPr/>
          <p:nvPr/>
        </p:nvSpPr>
        <p:spPr>
          <a:xfrm>
            <a:off x="4892159" y="3526505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PMingLiU" panose="02020500000000000000" pitchFamily="18" charset="-120"/>
              </a:rPr>
              <a:t>Audio version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313081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6367298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7387883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8442099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298160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6367298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7389690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8442099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5400000">
            <a:off x="4918016" y="266350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5987154" y="268285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 rot="5400000">
            <a:off x="7015849" y="269724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 rot="5400000">
            <a:off x="8054265" y="269724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4931778" y="5118853"/>
            <a:ext cx="4083035" cy="615159"/>
            <a:chOff x="-511944" y="3377192"/>
            <a:chExt cx="3965607" cy="622870"/>
          </a:xfrm>
        </p:grpSpPr>
        <p:pic>
          <p:nvPicPr>
            <p:cNvPr id="23" name="Picture 2" descr="https://lh3.googleusercontent.com/ErsprmYcrgXkAxt8GddRWWqvLg_rDp2yFTkxcS8T0t7xlWULZHifO-__ODwkQYArchxRaJCYFk8bS2rkx2dUceEB0bnIfswMqnR3V2ZMms8Or9J82k2r23hQnYEACGdvbHQmIFKU22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0" t="61947" r="34570" b="24860"/>
            <a:stretch>
              <a:fillRect/>
            </a:stretch>
          </p:blipFill>
          <p:spPr bwMode="auto">
            <a:xfrm>
              <a:off x="1807745" y="3432793"/>
              <a:ext cx="1645918" cy="56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lh3.googleusercontent.com/ErsprmYcrgXkAxt8GddRWWqvLg_rDp2yFTkxcS8T0t7xlWULZHifO-__ODwkQYArchxRaJCYFk8bS2rkx2dUceEB0bnIfswMqnR3V2ZMms8Or9J82k2r23hQnYEACGdvbHQmIFKU22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4" t="74586" r="38725" b="15733"/>
            <a:stretch>
              <a:fillRect/>
            </a:stretch>
          </p:blipFill>
          <p:spPr bwMode="auto">
            <a:xfrm>
              <a:off x="-511944" y="3377192"/>
              <a:ext cx="1299411" cy="57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lh3.googleusercontent.com/ErsprmYcrgXkAxt8GddRWWqvLg_rDp2yFTkxcS8T0t7xlWULZHifO-__ODwkQYArchxRaJCYFk8bS2rkx2dUceEB0bnIfswMqnR3V2ZMms8Or9J82k2r23hQnYEACGdvbHQmIFKU22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3" t="84591" r="35072" b="1175"/>
            <a:stretch>
              <a:fillRect/>
            </a:stretch>
          </p:blipFill>
          <p:spPr bwMode="auto">
            <a:xfrm>
              <a:off x="628650" y="3429000"/>
              <a:ext cx="1419725" cy="57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矩形 25"/>
          <p:cNvSpPr/>
          <p:nvPr/>
        </p:nvSpPr>
        <p:spPr>
          <a:xfrm rot="5400000">
            <a:off x="4918016" y="5346081"/>
            <a:ext cx="760287" cy="195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 rot="5400000">
            <a:off x="5987154" y="5365427"/>
            <a:ext cx="760287" cy="1952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 rot="5400000">
            <a:off x="7015849" y="5379815"/>
            <a:ext cx="760287" cy="1952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 rot="5400000">
            <a:off x="8054265" y="5379815"/>
            <a:ext cx="760287" cy="195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1" name="矩形: 圓角 3"/>
          <p:cNvSpPr/>
          <p:nvPr/>
        </p:nvSpPr>
        <p:spPr>
          <a:xfrm>
            <a:off x="418917" y="3547451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839839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1894056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914641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968857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824918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894056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916448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968857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 rot="5400000">
            <a:off x="444774" y="268445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 rot="5400000">
            <a:off x="1513912" y="270379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 rot="5400000">
            <a:off x="2542607" y="271818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 rot="5400000">
            <a:off x="3581023" y="271818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28227" y="521891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1382443" y="521285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393998" y="522826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180129" y="5238969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習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57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842" y="238918"/>
            <a:ext cx="1103727" cy="18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GLUE - SUPERB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S</a:t>
            </a:r>
            <a:r>
              <a:rPr lang="en-US" altLang="zh-TW" dirty="0"/>
              <a:t>peech processing </a:t>
            </a:r>
            <a:r>
              <a:rPr lang="en-US" altLang="zh-TW" b="1" dirty="0">
                <a:solidFill>
                  <a:srgbClr val="000000"/>
                </a:solidFill>
              </a:rPr>
              <a:t>U</a:t>
            </a:r>
            <a:r>
              <a:rPr lang="en-US" altLang="zh-TW" dirty="0"/>
              <a:t>niversal </a:t>
            </a:r>
            <a:r>
              <a:rPr lang="en-US" altLang="zh-TW" b="1" dirty="0" err="1">
                <a:solidFill>
                  <a:srgbClr val="000000"/>
                </a:solidFill>
              </a:rPr>
              <a:t>PER</a:t>
            </a:r>
            <a:r>
              <a:rPr lang="en-US" altLang="zh-TW" dirty="0" err="1"/>
              <a:t>formance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000000"/>
                </a:solidFill>
              </a:rPr>
              <a:t>B</a:t>
            </a:r>
            <a:r>
              <a:rPr lang="en-US" altLang="zh-TW" dirty="0"/>
              <a:t>enchmark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sz="2800" dirty="0"/>
              <a:t>Will be available soon</a:t>
            </a:r>
            <a:endParaRPr lang="en-US" altLang="zh-TW" sz="2800" dirty="0"/>
          </a:p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Downstream:</a:t>
            </a:r>
            <a:r>
              <a:rPr lang="en-US" altLang="zh-TW" dirty="0"/>
              <a:t> Benchmark with 10+ tasks 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sz="2800" dirty="0"/>
              <a:t>The models need to know how to process content, speaker, emotion, and even semantics.  </a:t>
            </a:r>
            <a:endParaRPr lang="en-US" altLang="zh-TW" sz="2800" dirty="0"/>
          </a:p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Toolkit:</a:t>
            </a:r>
            <a:r>
              <a:rPr lang="en-US" altLang="zh-TW" dirty="0"/>
              <a:t> A flexible and modularized framework for self-supervised speech models. 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sz="2800" u="sng" dirty="0">
                <a:solidFill>
                  <a:schemeClr val="hlink"/>
                </a:solidFill>
                <a:hlinkClick r:id="rId1"/>
              </a:rPr>
              <a:t>https://github.com/s3prl/s3prl</a:t>
            </a:r>
            <a:endParaRPr lang="en-US" altLang="zh-TW" sz="2800" dirty="0"/>
          </a:p>
          <a:p>
            <a:pPr>
              <a:lnSpc>
                <a:spcPct val="100000"/>
              </a:lnSpc>
            </a:pP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7" y="248313"/>
            <a:ext cx="8705605" cy="59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9440" y="6347035"/>
            <a:ext cx="975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https://github.com/andi611/Self-Supervised-Speech-Pretraining-and-Representation-Learning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(a joke)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28650" y="1229024"/>
            <a:ext cx="3255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They can do generation.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198" y="1825625"/>
            <a:ext cx="6817603" cy="4648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016"/>
            <a:ext cx="9144000" cy="50510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941975" y="3856820"/>
            <a:ext cx="85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律師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7"/>
            <a:ext cx="9154210" cy="4831717"/>
          </a:xfrm>
        </p:spPr>
      </p:pic>
      <p:sp>
        <p:nvSpPr>
          <p:cNvPr id="6" name="文字方塊 5"/>
          <p:cNvSpPr txBox="1"/>
          <p:nvPr/>
        </p:nvSpPr>
        <p:spPr>
          <a:xfrm>
            <a:off x="6064897" y="1459856"/>
            <a:ext cx="85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混亂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5873" y="246497"/>
            <a:ext cx="8040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14171A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 forced a bot to watch over 1,000 hours of XXX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92246" y="709492"/>
            <a:ext cx="2295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是一個梗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!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6148" name="Picture 4" descr="I Forced a Bot | Know Your Mem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" y="1579795"/>
            <a:ext cx="6477000" cy="564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 Forced a Bot | Know Your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23" y="3101462"/>
            <a:ext cx="6477000" cy="5172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 Forced a Bot | Know Your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2" y="4615504"/>
            <a:ext cx="6477000" cy="504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320336" y="855190"/>
            <a:ext cx="382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人在模仿機器模仿人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!!!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「T5 png」的圖片搜尋結果&quot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86" y="2313787"/>
            <a:ext cx="6213062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「密卡登」的圖片搜尋結果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59" y="3127321"/>
            <a:ext cx="278669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4" y="5341321"/>
            <a:ext cx="525713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937781" y="5800376"/>
            <a:ext cx="20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Megatron (8B)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0017" y="5827321"/>
            <a:ext cx="13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048101" y="5877787"/>
            <a:ext cx="157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T5 (11B)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7170" name="Picture 2" descr="「Turi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09" y="371554"/>
            <a:ext cx="4045574" cy="5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5315500" y="1210318"/>
            <a:ext cx="1571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Turing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NLG (17B)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84428" y="561562"/>
            <a:ext cx="490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The models become larger and larger …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84428" y="1954324"/>
            <a:ext cx="5172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GPT-3 is </a:t>
            </a:r>
            <a:r>
              <a:rPr lang="en-US" altLang="zh-TW" sz="2800" b="1" dirty="0">
                <a:solidFill>
                  <a:srgbClr val="0000FF"/>
                </a:solidFill>
              </a:rPr>
              <a:t>10</a:t>
            </a:r>
            <a:r>
              <a:rPr lang="en-US" altLang="zh-TW" sz="2800" dirty="0">
                <a:solidFill>
                  <a:srgbClr val="0000FF"/>
                </a:solidFill>
              </a:rPr>
              <a:t> times larger than Turing NLG.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37294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一張含有 室外, 建築物, 橋, 水 的圖片&#10;&#10;自動產生的描述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r="-1" b="-1"/>
          <a:stretch>
            <a:fillRect/>
          </a:stretch>
        </p:blipFill>
        <p:spPr>
          <a:xfrm>
            <a:off x="3490722" y="10"/>
            <a:ext cx="5653278" cy="68579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5149" y="3229765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 (340M) 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8381" y="3810420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GPT-3 (175B)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49055" y="520876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11708" y="717183"/>
            <a:ext cx="1295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GPT-3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15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61" y="5614503"/>
            <a:ext cx="544593" cy="90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16"/>
          <p:cNvCxnSpPr/>
          <p:nvPr/>
        </p:nvCxnSpPr>
        <p:spPr>
          <a:xfrm>
            <a:off x="4984955" y="5614503"/>
            <a:ext cx="398206" cy="2996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5407810" y="1078454"/>
            <a:ext cx="703701" cy="16194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>
            <a:off x="6126857" y="5208760"/>
            <a:ext cx="214613" cy="28613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162422" y="4779854"/>
            <a:ext cx="244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死臭酸宅本人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8" name="Picture 4" descr="Download Nintendo Switch Console PNG Image with No Background - PNGkey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" y="-1308216"/>
            <a:ext cx="9238329" cy="39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601593" y="5793535"/>
            <a:ext cx="2569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https://arxiv.org/abs/2101.03961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8380" y="4333640"/>
            <a:ext cx="28320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800" b="1" dirty="0">
                <a:solidFill>
                  <a:prstClr val="white"/>
                </a:solidFill>
                <a:latin typeface="Calibri" panose="020F0502020204030204"/>
                <a:ea typeface="PMingLiU" panose="02020500000000000000" pitchFamily="18" charset="-120"/>
              </a:rPr>
              <a:t>Switch Transformer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rPr>
              <a:t> (1.6T)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1" grpId="0"/>
      <p:bldP spid="14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50989"/>
            <a:ext cx="2937274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24" y="1785941"/>
            <a:ext cx="3982229" cy="36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2890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BERT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609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GPT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" name="矩形: 圓角 2"/>
          <p:cNvSpPr/>
          <p:nvPr/>
        </p:nvSpPr>
        <p:spPr>
          <a:xfrm>
            <a:off x="890971" y="1479764"/>
            <a:ext cx="3124201" cy="49418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p="http://schemas.openxmlformats.org/presentationml/2006/main">
  <p:tag name="KSO_WPP_MARK_KEY" val="1b09ac74-3b13-4f79-8c43-13f5ac19f234"/>
  <p:tag name="COMMONDATA" val="eyJoZGlkIjoiN2Y4YzgxZDZjZDMzNjkzMDQwZmI0YWM5ZjM0MzVkYzMifQ=="/>
</p:tagLst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9590</Words>
  <Application>WPS 演示</Application>
  <PresentationFormat>如螢幕大小 (4:3)</PresentationFormat>
  <Paragraphs>1407</Paragraphs>
  <Slides>67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67</vt:i4>
      </vt:variant>
    </vt:vector>
  </HeadingPairs>
  <TitlesOfParts>
    <vt:vector size="96" baseType="lpstr">
      <vt:lpstr>Arial</vt:lpstr>
      <vt:lpstr>宋体</vt:lpstr>
      <vt:lpstr>Wingdings</vt:lpstr>
      <vt:lpstr>Arial</vt:lpstr>
      <vt:lpstr>Microsoft JhengHei</vt:lpstr>
      <vt:lpstr>Calibri</vt:lpstr>
      <vt:lpstr>PMingLiU</vt:lpstr>
      <vt:lpstr>PMingLiU-ExtB</vt:lpstr>
      <vt:lpstr>Helvetica Neue</vt:lpstr>
      <vt:lpstr>細明體</vt:lpstr>
      <vt:lpstr>Cambria Math</vt:lpstr>
      <vt:lpstr>Calibri Light</vt:lpstr>
      <vt:lpstr>微软雅黑</vt:lpstr>
      <vt:lpstr>Arial Unicode MS</vt:lpstr>
      <vt:lpstr>等线</vt:lpstr>
      <vt:lpstr>Myriad Pro</vt:lpstr>
      <vt:lpstr>inherit</vt:lpstr>
      <vt:lpstr>Lucida Grande</vt:lpstr>
      <vt:lpstr>-apple-system</vt:lpstr>
      <vt:lpstr>Segoe Print</vt:lpstr>
      <vt:lpstr>Helvetica Neue Medium</vt:lpstr>
      <vt:lpstr>Open Sans</vt:lpstr>
      <vt:lpstr>Times New Roman</vt:lpstr>
      <vt:lpstr>等线 Light</vt:lpstr>
      <vt:lpstr>Office 佈景主題</vt:lpstr>
      <vt:lpstr>1_Office 佈景主題</vt:lpstr>
      <vt:lpstr>Simple Light</vt:lpstr>
      <vt:lpstr>2_Office 佈景主題</vt:lpstr>
      <vt:lpstr>1_Simple Light</vt:lpstr>
      <vt:lpstr>Self-Supervised 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 </vt:lpstr>
      <vt:lpstr>PowerPoint 演示文稿</vt:lpstr>
      <vt:lpstr>Masking Input</vt:lpstr>
      <vt:lpstr>Masking Input</vt:lpstr>
      <vt:lpstr>Next Sentence Prediction </vt:lpstr>
      <vt:lpstr>PowerPoint 演示文稿</vt:lpstr>
      <vt:lpstr>GLUE</vt:lpstr>
      <vt:lpstr>BERT and its Family </vt:lpstr>
      <vt:lpstr>How to use BERT – Case 1</vt:lpstr>
      <vt:lpstr>Pre-train v.s. Random Initialization </vt:lpstr>
      <vt:lpstr>PowerPoint 演示文稿</vt:lpstr>
      <vt:lpstr>How to use BERT – Case 2</vt:lpstr>
      <vt:lpstr>How to use BERT – Case 3</vt:lpstr>
      <vt:lpstr>How to use BERT – Case 3</vt:lpstr>
      <vt:lpstr>How to use BERT – Case 4 </vt:lpstr>
      <vt:lpstr>How to use BERT – Case 4 </vt:lpstr>
      <vt:lpstr>How to use BERT – Case 4 </vt:lpstr>
      <vt:lpstr>That is all about BERT!</vt:lpstr>
      <vt:lpstr>Training BERT is challenging! </vt:lpstr>
      <vt:lpstr>BERT Embryology (胚胎學)</vt:lpstr>
      <vt:lpstr>Pre-training a seq2seq model</vt:lpstr>
      <vt:lpstr>MASS / BART</vt:lpstr>
      <vt:lpstr>T5 – Comparison </vt:lpstr>
      <vt:lpstr>Why does BERT work?</vt:lpstr>
      <vt:lpstr>Why does BERT work?</vt:lpstr>
      <vt:lpstr>PowerPoint 演示文稿</vt:lpstr>
      <vt:lpstr>Why does BERT work?</vt:lpstr>
      <vt:lpstr>Why does BERT work?</vt:lpstr>
      <vt:lpstr>PowerPoint 演示文稿</vt:lpstr>
      <vt:lpstr>Why does BERT work?</vt:lpstr>
      <vt:lpstr>To Learn More ……</vt:lpstr>
      <vt:lpstr>Multi-lingual BERT</vt:lpstr>
      <vt:lpstr>Zero-shot Reading Comprehension</vt:lpstr>
      <vt:lpstr>Zero-shot Reading Comprehension</vt:lpstr>
      <vt:lpstr>Cross-lingual Alignment?</vt:lpstr>
      <vt:lpstr>PowerPoint 演示文稿</vt:lpstr>
      <vt:lpstr>The training is also challenging …</vt:lpstr>
      <vt:lpstr>PowerPoint 演示文稿</vt:lpstr>
      <vt:lpstr>PowerPoint 演示文稿</vt:lpstr>
      <vt:lpstr>PowerPoint 演示文稿</vt:lpstr>
      <vt:lpstr>PowerPoint 演示文稿</vt:lpstr>
      <vt:lpstr>Outline </vt:lpstr>
      <vt:lpstr>Predict Next Token</vt:lpstr>
      <vt:lpstr>Predict Next Token</vt:lpstr>
      <vt:lpstr>How to use GPT? </vt:lpstr>
      <vt:lpstr>PowerPoint 演示文稿</vt:lpstr>
      <vt:lpstr>PowerPoint 演示文稿</vt:lpstr>
      <vt:lpstr>To learn more ……</vt:lpstr>
      <vt:lpstr>Beyond Text</vt:lpstr>
      <vt:lpstr>Image - SimCLR</vt:lpstr>
      <vt:lpstr>Image - BYOL</vt:lpstr>
      <vt:lpstr>Speech</vt:lpstr>
      <vt:lpstr>Speech GLUE - SUPERB</vt:lpstr>
      <vt:lpstr>PowerPoint 演示文稿</vt:lpstr>
      <vt:lpstr>Appendix</vt:lpstr>
      <vt:lpstr>Predict Next Token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</dc:title>
  <dc:creator>Hung-yi Lee</dc:creator>
  <cp:lastModifiedBy>被压缩的饼干</cp:lastModifiedBy>
  <cp:revision>98</cp:revision>
  <dcterms:created xsi:type="dcterms:W3CDTF">2021-04-13T12:44:00Z</dcterms:created>
  <dcterms:modified xsi:type="dcterms:W3CDTF">2023-05-21T08:46:36Z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CFE87D0807E04C93937A6FB9DF6CDD97_12</vt:lpwstr>
  </property>
  <property fmtid="{D5CDD505-2E9C-101B-9397-08002B2CF9AE}" pid="3" name="KSOProductBuildVer">
    <vt:lpwstr>2052-11.1.0.14309</vt:lpwstr>
  </property>
</Properties>
</file>